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25" r:id="rId2"/>
    <p:sldId id="427" r:id="rId3"/>
    <p:sldId id="431" r:id="rId4"/>
    <p:sldId id="426" r:id="rId5"/>
    <p:sldId id="429" r:id="rId6"/>
    <p:sldId id="432" r:id="rId7"/>
    <p:sldId id="43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9" autoAdjust="0"/>
    <p:restoredTop sz="94660"/>
  </p:normalViewPr>
  <p:slideViewPr>
    <p:cSldViewPr snapToGrid="0">
      <p:cViewPr varScale="1">
        <p:scale>
          <a:sx n="82" d="100"/>
          <a:sy n="82" d="100"/>
        </p:scale>
        <p:origin x="4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7:00:45.5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424 142 24575,'-33'1'0,"0"1"0,0 2 0,-54 13 0,80-16 0,1 1 0,-1 1 0,1-1 0,0 1 0,0 1 0,0-1 0,1 1 0,-1-1 0,1 2 0,0-1 0,0 1 0,-6 7 0,3-3 0,1 1 0,0 1 0,1 0 0,0 0 0,1 0 0,-6 14 0,0 14 0,1 0 0,2 1 0,-4 47 0,-5 299 0,4-41 0,-1-214 0,2-30 0,4 1 0,6 128 0,3-226 0,-1 1 0,1 0 0,0-1 0,1 1 0,-1-1 0,1 0 0,0 1 0,0-1 0,0 0 0,1 0 0,-1 0 0,1 0 0,0-1 0,0 1 0,0-1 0,1 1 0,-1-1 0,1 0 0,0-1 0,-1 1 0,1 0 0,1-1 0,-1 0 0,0 0 0,0-1 0,1 1 0,-1-1 0,1 0 0,8 2 0,13 0 0,0 0 0,0-1 0,0-2 0,30-3 0,-45 2 0,432-54 0,-6-39 0,-265 56 0,83-25 0,172-31 0,-415 92 0,24-3 0,0-1 0,0-1 0,-1-3 0,59-22 0,-85 28 0,-1 0 0,0-1 0,0 0 0,0 0 0,0-1 0,-1 0 0,0 0 0,0-1 0,-1 1 0,1-2 0,-2 1 0,1-1 0,-1 0 0,0 0 0,0 0 0,-1 0 0,-1-1 0,1 0 0,-1 0 0,-1 0 0,1 0 0,-2-1 0,2-14 0,10-95 0,-5 68 0,-3-1 0,-3-85 0,-3 131 0,1 0 0,-1 0 0,0 0 0,0 0 0,-1 0 0,0 0 0,0 1 0,0-1 0,-1 1 0,0-1 0,0 1 0,0 0 0,-1 0 0,0 0 0,0 0 0,0 1 0,0 0 0,-1 0 0,1 0 0,-1 0 0,-10-5 0,-5-1 0,1 2 0,-2 1 0,1 0 0,-42-7 0,-22-7 0,21-3 0,2-2 0,1-3 0,2-3 0,-88-62 0,-203-183 0,217 166 0,63 47 0,47 41 0,-41-32 0,54 50 0,0 1 0,0-1 0,0 1 0,-1 1 0,1 0 0,-1 0 0,0 1 0,0 0 0,0 0 0,0 1 0,-19 1 0,-2 1 0,0 2 0,-49 10 0,54-7-170,1 2-1,0 1 0,0 1 1,1 1-1,0 1 0,1 0 1,-37 29-1,32-21-6655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7:01:43.4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2639 750 24575,'-236'3'0,"-332"-11"0,551 7 0,1 0 0,-1 0 0,1-2 0,-1 0 0,1-1 0,0 0 0,0-1 0,1-1 0,-1-1 0,-17-10 0,2-5 0,1-1 0,0-1 0,-34-39 0,-71-93 0,87 96 0,-3 2 0,-62-55 0,76 86 0,-1 2 0,-1 1 0,0 2 0,-53-20 0,74 35 0,1 1 0,0 1 0,-1 0 0,0 2 0,0 0 0,-1 1 0,1 0 0,0 2 0,-1 0 0,1 1 0,0 1 0,0 1 0,0 0 0,0 2 0,-32 11 0,11 0 0,1 1 0,1 2 0,0 2 0,2 1 0,-61 50 0,75-53 0,2 0 0,0 2 0,1 0 0,1 1 0,1 0 0,0 2 0,2 0 0,1 0 0,-16 46 0,8-11 0,3 2 0,3 0 0,-9 72 0,23-124 0,-26 212 0,25-181 0,2 0 0,1 0 0,10 59 0,22 151 0,-19-129 0,-12-100 0,1-1 0,1 0 0,0 1 0,2-2 0,0 1 0,1-1 0,1 0 0,1 0 0,13 20 0,150 204 0,-151-219 0,1-2 0,1 0 0,42 31 0,13 11 0,101 99 0,290 206 0,-430-344 0,1-1 0,2-2 0,0-2 0,1-2 0,91 25 0,-18-8 0,46 9 0,97 17 0,65 23 0,183 60 0,-499-141 0,0 0 0,0 1 0,0-1 0,0 2 0,-1-1 0,0 1 0,0 1 0,0-1 0,0 1 0,-1 0 0,8 10 0,-7-5 0,0 0 0,0 1 0,-1 0 0,-1 0 0,0 1 0,6 21 0,41 154 0,-48-173 0,0 0 0,1-1 0,1 0 0,1 0 0,0 0 0,15 22 0,64 75 0,-44-60 0,-6-10 0,1-1 0,1-2 0,3-1 0,0-3 0,3-1 0,1-2 0,1-2 0,1-2 0,58 23 0,24 19 0,-53-25 0,-56-34 0,1-1 0,-1-1 0,2-1 0,-1 0 0,29 3 0,-36-7 0,0-1 0,0-1 0,1-1 0,-1 0 0,0-1 0,1 0 0,-1-1 0,0-1 0,17-5 0,-25 6 0,-1-1 0,1 0 0,-1 0 0,0 0 0,0-1 0,0 1 0,-1-1 0,1-1 0,-1 1 0,0 0 0,0-1 0,-1 0 0,1 0 0,-1 0 0,0-1 0,0 1 0,-1-1 0,0 1 0,0-1 0,0 0 0,0 0 0,0-11 0,2-14 0,-1 1 0,-2 0 0,-3-43 0,0 35 0,0-484 0,2 507 0,-2-1 0,0 1 0,0 0 0,-2-1 0,0 1 0,0 1 0,-1-1 0,-1 1 0,-1 0 0,0 0 0,-9-13 0,-13-15 0,-2 2 0,-37-37 0,4 3 0,43 49 0,-23-28 0,1-2 0,-46-80 0,-59-101 0,19 35 0,121 183 0,0-1 0,2 0 0,0 0 0,1 0 0,1 0 0,1-1 0,-2-27 0,-8-43 0,3 56 0,-2-1 0,-1 2 0,-2 0 0,-1 0 0,-31-44 0,-2-7 0,14 19 0,-3 1 0,-3 2 0,-2 2 0,-86-90 0,-33-41 0,77 85 0,53 66-682,-35-61-1,43 61-6143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7:02:28.7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507 1 24575,'2'118'0,"1"-48"0,-3 0 0,-11 78 0,0-98 0,-2-1 0,-38 94 0,20-59 0,-48 106 0,-6 14 0,46-99-455,-6-3 0,-69 117 0,81-160-6371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7:02:32.9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24575,'0'373'0,"0"-366"0,0 1 0,0-1 0,1 0 0,0 0 0,4 10 0,-5-16 0,0 0 0,1 0 0,-1 0 0,0 0 0,1-1 0,-1 1 0,1 0 0,-1 0 0,1-1 0,-1 1 0,1 0 0,-1-1 0,1 1 0,0-1 0,0 1 0,-1-1 0,1 1 0,0-1 0,0 1 0,-1-1 0,2 1 0,0-1 0,-1 0 0,0-1 0,1 1 0,-1 0 0,0 0 0,1-1 0,-1 1 0,0-1 0,0 1 0,1-1 0,-1 0 0,0 1 0,0-1 0,0 0 0,0 0 0,0 0 0,0 1 0,0-1 0,1-2 0,14-14 0,-2 0 0,25-38 0,-24 32 0,33-39 0,16-2-1365,-39 37-5461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7:02:38.4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24575,'1'6'0,"0"0"0,1 0 0,0 0 0,0-1 0,1 1 0,-1-1 0,1 1 0,0-1 0,5 5 0,11 24 0,-5 1 0,59 156 0,-65-161 0,0-1 0,-2 2 0,-1-1 0,1 54 0,-4-38 0,3-1 0,2 0 0,2 0 0,29 86 0,-10-56 0,9 30 0,-25-52 0,-3 0 0,-2 1 0,-2 0 0,-4 86 0,-2 158-1365,1-259-5461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7:02:40.6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60 24575,'7'4'0,"0"1"0,0 0 0,0 0 0,-1 1 0,0 0 0,0 0 0,0 0 0,-1 1 0,0-1 0,0 2 0,-1-1 0,1 0 0,3 12 0,5 13 0,-1 0 0,6 35 0,-9-34 0,-1 0 0,-6-22 0,1 0 0,0-1 0,0 1 0,1-1 0,0 0 0,7 12 0,-11-21 0,1-1 0,-1 1 0,0-1 0,1 1 0,-1-1 0,0 1 0,1-1 0,-1 0 0,1 1 0,-1-1 0,1 0 0,-1 1 0,1-1 0,-1 0 0,1 0 0,-1 1 0,1-1 0,-1 0 0,1 0 0,-1 0 0,1 0 0,-1 0 0,1 0 0,-1 0 0,1 0 0,-1 0 0,1 0 0,0 0 0,-1 0 0,1 0 0,-1 0 0,1 0 0,-1 0 0,2-1 0,16-17 0,7-27 0,-12 13 0,-2-1 0,9-38 0,-13 39 0,2 1 0,24-55 0,1 19-1365,-21 38-5461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7:03:17.6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2344 0 23892,'-2344'685'0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7:03:31.0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69 564 24575,'0'-2'0,"0"1"0,0 0 0,0-1 0,0 1 0,0 0 0,0-1 0,-1 1 0,1 0 0,0-1 0,-1 1 0,1 0 0,-1-1 0,1 1 0,-1 0 0,0 0 0,1 0 0,-1-1 0,0 1 0,0 0 0,-1-1 0,2 2 0,-1 0 0,0 1 0,0-1 0,0 0 0,1 0 0,-1 0 0,0 1 0,0-1 0,1 0 0,-1 1 0,0-1 0,1 1 0,-1-1 0,0 1 0,1-1 0,-1 1 0,1-1 0,-1 1 0,1 0 0,-1-1 0,1 1 0,0 0 0,-1-1 0,1 1 0,0 0 0,-1-1 0,1 1 0,0 0 0,0 0 0,-1 0 0,1-1 0,0 1 0,0 0 0,0 0 0,0 1 0,-13 50 0,3 1 0,1 1 0,3 0 0,3 0 0,5 96 0,-2-143 0,1-1 0,1 1 0,-1 0 0,1-1 0,0 1 0,1-1 0,0 1 0,0-1 0,0 0 0,0 0 0,1 0 0,0-1 0,0 0 0,1 1 0,0-1 0,0-1 0,0 1 0,0-1 0,1 1 0,-1-2 0,11 6 0,10 4 0,1-1 0,1-2 0,54 13 0,1 2 0,-37-8 0,-2 1 0,0 3 0,-1 1 0,-1 2 0,-2 2 0,0 2 0,50 46 0,-30-19 0,-9-9 0,45 52 0,-70-71 0,1 0 0,1-3 0,1 0 0,1-1 0,1-2 0,65 33 0,-74-46 0,1 0 0,0-2 0,0 0 0,26 2 0,-17-2 0,15 1 0,0-2 0,0-3 0,58-3 0,139-22 0,-153 7 0,-1-3 0,-2-5 0,0-4 0,107-49 0,-183 72 0,1 0 0,-1-1 0,0 0 0,0-1 0,-1 0 0,0-1 0,0 0 0,-1-1 0,0 0 0,-1-1 0,0 0 0,0 0 0,-1-1 0,0 0 0,-1-1 0,-1 1 0,1-1 0,-2-1 0,0 1 0,0-1 0,-1 0 0,-1 0 0,4-24 0,9-116 0,-6 0 0,-11-167 0,-2 113 0,6 109 0,-1 48 0,-2-1 0,-11-91 0,5 116-47,-2 0 0,-1 1-1,-2 0 1,0 1 0,-24-38-1,13 22-1033,11 19-5745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17:03:40.4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24517,'0'2867'0,"7189"-2867"0,-7189-2867 0,-7189 2867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455D6-BFCB-44A3-B0A1-B5A7D717199F}" type="datetimeFigureOut">
              <a:rPr lang="en-ZA" smtClean="0"/>
              <a:t>2026/10/05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25421-EB44-4E0F-B13B-A978F70199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67881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FBBFD-7A05-F935-5F0F-8986DBAB1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D0BD6C-4493-D2D6-C82F-23BE2D89DA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9C4C57-06F5-EA37-8D41-0919C985A3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34186-CC00-B104-8034-52EB651432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C3DF82-2FA8-45DF-BBFE-5FD079F1A1F6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90914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C3DF82-2FA8-45DF-BBFE-5FD079F1A1F6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30440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ECC8D-E47F-6CE5-440C-81DEF78117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3471A4-4D68-A2B4-ED94-55744BC64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AB360-8464-2062-2361-A09908BEE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84C4-53C8-44FA-A6E0-ABAB6E6BF371}" type="datetimeFigureOut">
              <a:rPr lang="en-ZA" smtClean="0"/>
              <a:t>2026/10/05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2A7AF-1EA0-701C-707A-2032F7621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5AD11-E770-069D-6BEB-0FA26D785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600B-EE55-464B-B50A-DABF3C16A8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98908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80B17-51F9-E5FA-3ADD-0A98A6F87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58686-3C7F-D964-8796-38C09A6DD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6E687-466A-FAA1-208C-B508388F4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84C4-53C8-44FA-A6E0-ABAB6E6BF371}" type="datetimeFigureOut">
              <a:rPr lang="en-ZA" smtClean="0"/>
              <a:t>2026/10/05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857C5-2D98-EDB7-15DC-99A77851B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156-5848-EEA4-FC53-C9E06A6BA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600B-EE55-464B-B50A-DABF3C16A8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65852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2C0B0-B2A4-FE14-2B40-030365E91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780200-4456-9040-9432-7978A93BA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E0B71-9C37-4F37-2774-84BAF0837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84C4-53C8-44FA-A6E0-ABAB6E6BF371}" type="datetimeFigureOut">
              <a:rPr lang="en-ZA" smtClean="0"/>
              <a:t>2026/10/05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6CC64-B2B7-484B-53B0-D441392FE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73C8E-1D95-5ECF-2599-11B821349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600B-EE55-464B-B50A-DABF3C16A8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4739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7E695-E4C0-AAE9-96C2-EC92630B1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9BA74-96EC-D189-EB71-339734765C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6A8326-A0A0-2537-751A-3831D44F6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1E6A59-0765-E9E7-54C4-2B0D4EAF2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84C4-53C8-44FA-A6E0-ABAB6E6BF371}" type="datetimeFigureOut">
              <a:rPr lang="en-ZA" smtClean="0"/>
              <a:t>2026/10/05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2E877-00F4-BC66-E609-E4253501A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9AE788-BDFE-D64C-F608-AB7717E5F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600B-EE55-464B-B50A-DABF3C16A8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16497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B7C3-A564-A916-BE79-DC5A205A9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250D9-D20C-7516-3BBE-8E34237B1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376310-6104-5D4F-E8FF-3CC25AA37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BD3A6E-61F1-00FC-46D7-ED45F97CCB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5A745C-7CEC-A089-950A-91B8346FF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907169-BC8C-4E17-C7BC-539888EDD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84C4-53C8-44FA-A6E0-ABAB6E6BF371}" type="datetimeFigureOut">
              <a:rPr lang="en-ZA" smtClean="0"/>
              <a:t>2026/10/05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EE844E-52ED-67DF-61B9-906DDFE6D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2E3E69-F6FA-B5AC-1815-92993EF3F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600B-EE55-464B-B50A-DABF3C16A8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9083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29C54-6AA0-DD75-6D6B-DFBF4DF25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222247-1FD4-B054-1F91-ABDFB6657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84C4-53C8-44FA-A6E0-ABAB6E6BF371}" type="datetimeFigureOut">
              <a:rPr lang="en-ZA" smtClean="0"/>
              <a:t>2026/10/05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4B07C4-1FAB-05C6-F943-02DFF17C5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4202D3-8593-0B51-6F14-E56C0E143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600B-EE55-464B-B50A-DABF3C16A8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4789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020830-D6AA-F02A-0EA0-F42BD606B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84C4-53C8-44FA-A6E0-ABAB6E6BF371}" type="datetimeFigureOut">
              <a:rPr lang="en-ZA" smtClean="0"/>
              <a:t>2026/10/05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AF0022-F724-23D7-9E9B-9359816CB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2C8FB-EC5E-55D6-3A7C-4D71C40DC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600B-EE55-464B-B50A-DABF3C16A8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64233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92C59-E9EA-4D4C-C866-6CA0FDEC4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47239-FF77-33A1-2D44-EC36ECDE9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4D224-D2BB-46B9-6764-7FFF36052C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888CD4-9D18-122A-3E8C-6811AE665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84C4-53C8-44FA-A6E0-ABAB6E6BF371}" type="datetimeFigureOut">
              <a:rPr lang="en-ZA" smtClean="0"/>
              <a:t>2026/10/05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E025BE-060C-A445-2FF9-FFFEEAD47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C298B9-ED07-54E8-632D-39971925F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600B-EE55-464B-B50A-DABF3C16A8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7848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71AA7-4718-B565-04B9-81C4035C5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FC17F2-258A-8353-7886-55CAC50A74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24591-E1C0-2DAC-4A81-7E5D040C4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0BA94A-CDAD-FD97-712B-35645C9B2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84C4-53C8-44FA-A6E0-ABAB6E6BF371}" type="datetimeFigureOut">
              <a:rPr lang="en-ZA" smtClean="0"/>
              <a:t>2026/10/05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D046-5D7D-41B7-ADE2-627B03338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F90066-FD09-257A-1FA4-2CA34846C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600B-EE55-464B-B50A-DABF3C16A8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07467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23FF3-48C4-3350-4B91-EC7AD02EA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B1AF14-8228-25CC-A156-762433B428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5A123-053F-2024-504F-C14E3D810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84C4-53C8-44FA-A6E0-ABAB6E6BF371}" type="datetimeFigureOut">
              <a:rPr lang="en-ZA" smtClean="0"/>
              <a:t>2026/10/05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CF4A3-6D8C-4AA5-5F64-75890D3D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32A-8536-381F-1BB2-15803F20B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600B-EE55-464B-B50A-DABF3C16A8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61772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A611C8-F8FD-99A7-1AD0-9077594ECC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4EE3EC-633C-E683-7AF1-C72725658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F2736-45E9-D5E9-3A00-1F6B477B0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84C4-53C8-44FA-A6E0-ABAB6E6BF371}" type="datetimeFigureOut">
              <a:rPr lang="en-ZA" smtClean="0"/>
              <a:t>2026/10/05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6B858-5E7A-682C-93B2-A151FBE6F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55387-AAA5-DC67-10CF-3DB58C99D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600B-EE55-464B-B50A-DABF3C16A8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01153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3B15A8-6427-7EFC-B1A1-D66D05FFC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032C52-BB29-C5DE-D939-5773CC4F3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4315C-8A52-8718-3F34-38CE0AEF9E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7184C4-53C8-44FA-A6E0-ABAB6E6BF371}" type="datetimeFigureOut">
              <a:rPr lang="en-ZA" smtClean="0"/>
              <a:t>2026/10/05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7A679-C735-02E4-B398-BFFCFC8A9E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35F7E-1347-64DB-F4F5-6BE0BFEB2C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EE600B-EE55-464B-B50A-DABF3C16A8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6770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9.png"/><Relationship Id="rId18" Type="http://schemas.openxmlformats.org/officeDocument/2006/relationships/customXml" Target="../ink/ink7.xml"/><Relationship Id="rId3" Type="http://schemas.openxmlformats.org/officeDocument/2006/relationships/image" Target="../media/image1.jpeg"/><Relationship Id="rId21" Type="http://schemas.openxmlformats.org/officeDocument/2006/relationships/image" Target="../media/image13.png"/><Relationship Id="rId7" Type="http://schemas.openxmlformats.org/officeDocument/2006/relationships/image" Target="../media/image6.png"/><Relationship Id="rId12" Type="http://schemas.openxmlformats.org/officeDocument/2006/relationships/customXml" Target="../ink/ink4.xml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23" Type="http://schemas.openxmlformats.org/officeDocument/2006/relationships/image" Target="../media/image14.png"/><Relationship Id="rId10" Type="http://schemas.openxmlformats.org/officeDocument/2006/relationships/customXml" Target="../ink/ink3.xml"/><Relationship Id="rId19" Type="http://schemas.openxmlformats.org/officeDocument/2006/relationships/image" Target="../media/image12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3AC7F-8FA3-BD03-E0E0-E014E9667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EEC06BB-4B3F-8962-ECCF-2D755F1111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27E6A62-5888-ABD9-66AD-1B6469202E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124" name="Picture 4" descr="CaneField">
            <a:extLst>
              <a:ext uri="{FF2B5EF4-FFF2-40B4-BE49-F238E27FC236}">
                <a16:creationId xmlns:a16="http://schemas.microsoft.com/office/drawing/2014/main" id="{D475ED76-08F1-846B-9945-811DDC816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34000" contrast="-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agricane logo">
            <a:extLst>
              <a:ext uri="{FF2B5EF4-FFF2-40B4-BE49-F238E27FC236}">
                <a16:creationId xmlns:a16="http://schemas.microsoft.com/office/drawing/2014/main" id="{B49831AA-1E3C-79F8-B120-D3CA2FCA9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262" y="449545"/>
            <a:ext cx="3243092" cy="1538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Rectangle 7">
            <a:extLst>
              <a:ext uri="{FF2B5EF4-FFF2-40B4-BE49-F238E27FC236}">
                <a16:creationId xmlns:a16="http://schemas.microsoft.com/office/drawing/2014/main" id="{520DCBBE-E2EF-C056-D494-02CA9B8CC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9" y="-426382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280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C3D98AB1-B6A4-ECDC-7E68-972CBDF41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9" y="-36482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aphicFrame>
        <p:nvGraphicFramePr>
          <p:cNvPr id="114697" name="Group 9">
            <a:extLst>
              <a:ext uri="{FF2B5EF4-FFF2-40B4-BE49-F238E27FC236}">
                <a16:creationId xmlns:a16="http://schemas.microsoft.com/office/drawing/2014/main" id="{36599DB9-15AD-0170-5FCA-3C0F450A7676}"/>
              </a:ext>
            </a:extLst>
          </p:cNvPr>
          <p:cNvGraphicFramePr>
            <a:graphicFrameLocks noGrp="1"/>
          </p:cNvGraphicFramePr>
          <p:nvPr/>
        </p:nvGraphicFramePr>
        <p:xfrm>
          <a:off x="3255964" y="106363"/>
          <a:ext cx="434975" cy="517530"/>
        </p:xfrm>
        <a:graphic>
          <a:graphicData uri="http://schemas.openxmlformats.org/drawingml/2006/table">
            <a:tbl>
              <a:tblPr/>
              <a:tblGrid>
                <a:gridCol w="434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405" marB="45405"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04AA02A-F436-C57D-6E41-1F37405B8D52}"/>
              </a:ext>
            </a:extLst>
          </p:cNvPr>
          <p:cNvSpPr txBox="1">
            <a:spLocks/>
          </p:cNvSpPr>
          <p:nvPr/>
        </p:nvSpPr>
        <p:spPr>
          <a:xfrm>
            <a:off x="1236785" y="2414337"/>
            <a:ext cx="10240108" cy="2386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/>
              <a:t>What works and What Lasts </a:t>
            </a:r>
          </a:p>
          <a:p>
            <a:r>
              <a:rPr lang="en-US" b="1" i="1" dirty="0"/>
              <a:t>– Sustainable Integration Models at Scale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99038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1E454-168C-45B2-1764-DEDA28696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1959E4E7-52C1-D4A6-E081-614036C6E9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1DAED89-F71D-207B-8523-EAAC9F123B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124" name="Picture 4" descr="CaneField">
            <a:extLst>
              <a:ext uri="{FF2B5EF4-FFF2-40B4-BE49-F238E27FC236}">
                <a16:creationId xmlns:a16="http://schemas.microsoft.com/office/drawing/2014/main" id="{A7E444D1-D067-9556-5712-0D2B271C9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34000" contrast="-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agricane logo">
            <a:extLst>
              <a:ext uri="{FF2B5EF4-FFF2-40B4-BE49-F238E27FC236}">
                <a16:creationId xmlns:a16="http://schemas.microsoft.com/office/drawing/2014/main" id="{B808BCAF-2FD3-8407-D58A-A98E15711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445" y="152279"/>
            <a:ext cx="2861585" cy="1357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Rectangle 7">
            <a:extLst>
              <a:ext uri="{FF2B5EF4-FFF2-40B4-BE49-F238E27FC236}">
                <a16:creationId xmlns:a16="http://schemas.microsoft.com/office/drawing/2014/main" id="{3A5AED02-5E53-2E79-FD6F-F8BE772E0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9" y="-426382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280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6CFCB5B2-033D-C990-31C0-ABD0ED802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9" y="-36482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aphicFrame>
        <p:nvGraphicFramePr>
          <p:cNvPr id="114697" name="Group 9">
            <a:extLst>
              <a:ext uri="{FF2B5EF4-FFF2-40B4-BE49-F238E27FC236}">
                <a16:creationId xmlns:a16="http://schemas.microsoft.com/office/drawing/2014/main" id="{FD2372D9-4354-1922-DA89-C296D729D355}"/>
              </a:ext>
            </a:extLst>
          </p:cNvPr>
          <p:cNvGraphicFramePr>
            <a:graphicFrameLocks noGrp="1"/>
          </p:cNvGraphicFramePr>
          <p:nvPr/>
        </p:nvGraphicFramePr>
        <p:xfrm>
          <a:off x="3255964" y="106363"/>
          <a:ext cx="434975" cy="517530"/>
        </p:xfrm>
        <a:graphic>
          <a:graphicData uri="http://schemas.openxmlformats.org/drawingml/2006/table">
            <a:tbl>
              <a:tblPr/>
              <a:tblGrid>
                <a:gridCol w="434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405" marB="45405"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FC9E01-1847-BE22-9142-7DB760862218}"/>
              </a:ext>
            </a:extLst>
          </p:cNvPr>
          <p:cNvSpPr txBox="1">
            <a:spLocks/>
          </p:cNvSpPr>
          <p:nvPr/>
        </p:nvSpPr>
        <p:spPr>
          <a:xfrm>
            <a:off x="287216" y="286871"/>
            <a:ext cx="87678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/>
              <a:t>Key Drivers for a sustainable project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2175E4-7B04-42CC-4116-8559934F57F6}"/>
              </a:ext>
            </a:extLst>
          </p:cNvPr>
          <p:cNvPicPr preferRelativeResize="0"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" t="14740" r="4401" b="8132"/>
          <a:stretch>
            <a:fillRect/>
          </a:stretch>
        </p:blipFill>
        <p:spPr bwMode="auto">
          <a:xfrm>
            <a:off x="287216" y="1612433"/>
            <a:ext cx="8094784" cy="4880441"/>
          </a:xfrm>
          <a:prstGeom prst="rect">
            <a:avLst/>
          </a:prstGeom>
          <a:noFill/>
          <a:ln w="1270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97BF0-52CC-03DF-C293-D7BE01E192F0}"/>
              </a:ext>
            </a:extLst>
          </p:cNvPr>
          <p:cNvSpPr txBox="1">
            <a:spLocks/>
          </p:cNvSpPr>
          <p:nvPr/>
        </p:nvSpPr>
        <p:spPr>
          <a:xfrm>
            <a:off x="7879373" y="1792410"/>
            <a:ext cx="4044462" cy="2553402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3200" b="1" dirty="0"/>
              <a:t>At the start -</a:t>
            </a:r>
          </a:p>
          <a:p>
            <a:pPr marL="0" indent="0" algn="ctr">
              <a:buNone/>
            </a:pPr>
            <a:r>
              <a:rPr lang="en-GB" sz="3200" b="1" dirty="0"/>
              <a:t>Identify every catchment resource and quantify and qualify its potential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FFE34AD-6E9E-25DF-AFE2-CCAA94D3B0AC}"/>
              </a:ext>
            </a:extLst>
          </p:cNvPr>
          <p:cNvSpPr txBox="1">
            <a:spLocks/>
          </p:cNvSpPr>
          <p:nvPr/>
        </p:nvSpPr>
        <p:spPr>
          <a:xfrm>
            <a:off x="7896225" y="4628507"/>
            <a:ext cx="4044462" cy="1897581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b="1" dirty="0"/>
              <a:t>Great sustainability benefit in integrated private farming and small-grower zones with added value processing hubs.</a:t>
            </a:r>
          </a:p>
        </p:txBody>
      </p:sp>
      <p:pic>
        <p:nvPicPr>
          <p:cNvPr id="1027" name="Picture 1" descr="Figure 7 Edit">
            <a:extLst>
              <a:ext uri="{FF2B5EF4-FFF2-40B4-BE49-F238E27FC236}">
                <a16:creationId xmlns:a16="http://schemas.microsoft.com/office/drawing/2014/main" id="{4E7AF650-C54E-1005-7949-4F7ED289EF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8" t="21564" r="36612" b="37634"/>
          <a:stretch>
            <a:fillRect/>
          </a:stretch>
        </p:blipFill>
        <p:spPr bwMode="auto">
          <a:xfrm>
            <a:off x="1973264" y="2479854"/>
            <a:ext cx="4567236" cy="273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86E9D5-E6C7-ECF6-901E-4D6F778FF2A6}"/>
              </a:ext>
            </a:extLst>
          </p:cNvPr>
          <p:cNvSpPr txBox="1"/>
          <p:nvPr/>
        </p:nvSpPr>
        <p:spPr>
          <a:xfrm>
            <a:off x="838200" y="1743443"/>
            <a:ext cx="5257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ZA" dirty="0"/>
              <a:t>Lurio River Catchment Area, Northern Mozambique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A8C5530-1336-6D40-8155-1CC4D549B577}"/>
              </a:ext>
            </a:extLst>
          </p:cNvPr>
          <p:cNvSpPr txBox="1">
            <a:spLocks/>
          </p:cNvSpPr>
          <p:nvPr/>
        </p:nvSpPr>
        <p:spPr>
          <a:xfrm>
            <a:off x="976312" y="5735055"/>
            <a:ext cx="6219825" cy="369332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b="1" dirty="0"/>
              <a:t>THIS IS THE ROLE OF GOVERNMENTS</a:t>
            </a:r>
          </a:p>
        </p:txBody>
      </p:sp>
    </p:spTree>
    <p:extLst>
      <p:ext uri="{BB962C8B-B14F-4D97-AF65-F5344CB8AC3E}">
        <p14:creationId xmlns:p14="http://schemas.microsoft.com/office/powerpoint/2010/main" val="259732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36FB0-9852-1622-09CA-347430B99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B8D22F6-E599-6182-8BD5-3933558C8B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C876903-0949-69C4-FDD1-7315EC6385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124" name="Picture 4" descr="CaneField">
            <a:extLst>
              <a:ext uri="{FF2B5EF4-FFF2-40B4-BE49-F238E27FC236}">
                <a16:creationId xmlns:a16="http://schemas.microsoft.com/office/drawing/2014/main" id="{16A181A3-113A-583A-1845-F39B07102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4000" contrast="-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agricane logo">
            <a:extLst>
              <a:ext uri="{FF2B5EF4-FFF2-40B4-BE49-F238E27FC236}">
                <a16:creationId xmlns:a16="http://schemas.microsoft.com/office/drawing/2014/main" id="{AC36ED9B-F2E5-8326-0FA9-BA57E32BF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476" y="152279"/>
            <a:ext cx="2815554" cy="13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Rectangle 7">
            <a:extLst>
              <a:ext uri="{FF2B5EF4-FFF2-40B4-BE49-F238E27FC236}">
                <a16:creationId xmlns:a16="http://schemas.microsoft.com/office/drawing/2014/main" id="{AE096CF9-A738-C40C-1884-C58AA6D96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9" y="-426382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280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180ED781-1371-0CA1-90ED-316DC6838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9" y="-36482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aphicFrame>
        <p:nvGraphicFramePr>
          <p:cNvPr id="114697" name="Group 9">
            <a:extLst>
              <a:ext uri="{FF2B5EF4-FFF2-40B4-BE49-F238E27FC236}">
                <a16:creationId xmlns:a16="http://schemas.microsoft.com/office/drawing/2014/main" id="{895852E5-84A1-745F-C360-6F696302D9BB}"/>
              </a:ext>
            </a:extLst>
          </p:cNvPr>
          <p:cNvGraphicFramePr>
            <a:graphicFrameLocks noGrp="1"/>
          </p:cNvGraphicFramePr>
          <p:nvPr/>
        </p:nvGraphicFramePr>
        <p:xfrm>
          <a:off x="3255964" y="106363"/>
          <a:ext cx="434975" cy="517530"/>
        </p:xfrm>
        <a:graphic>
          <a:graphicData uri="http://schemas.openxmlformats.org/drawingml/2006/table">
            <a:tbl>
              <a:tblPr/>
              <a:tblGrid>
                <a:gridCol w="434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405" marB="45405"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E366806-8454-6C19-D4A3-8227BB3FB05D}"/>
              </a:ext>
            </a:extLst>
          </p:cNvPr>
          <p:cNvSpPr txBox="1">
            <a:spLocks/>
          </p:cNvSpPr>
          <p:nvPr/>
        </p:nvSpPr>
        <p:spPr>
          <a:xfrm>
            <a:off x="287215" y="286871"/>
            <a:ext cx="80830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/>
              <a:t>Case Study – </a:t>
            </a:r>
            <a:r>
              <a:rPr lang="en-GB" b="1" dirty="0" err="1"/>
              <a:t>Phata</a:t>
            </a:r>
            <a:r>
              <a:rPr lang="en-GB" b="1" dirty="0"/>
              <a:t> Cooperative</a:t>
            </a:r>
          </a:p>
          <a:p>
            <a:r>
              <a:rPr lang="en-GB" b="1" dirty="0"/>
              <a:t>                              MALAWI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79873-654F-3227-307A-2B8E5494710D}"/>
              </a:ext>
            </a:extLst>
          </p:cNvPr>
          <p:cNvSpPr txBox="1">
            <a:spLocks/>
          </p:cNvSpPr>
          <p:nvPr/>
        </p:nvSpPr>
        <p:spPr>
          <a:xfrm>
            <a:off x="6118970" y="1690687"/>
            <a:ext cx="5931877" cy="4718110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b="1" dirty="0"/>
          </a:p>
          <a:p>
            <a:r>
              <a:rPr lang="en-GB" sz="2400" b="1" dirty="0"/>
              <a:t>Part of the Lower Shire Valley Irrigation schemes which already have :-</a:t>
            </a:r>
          </a:p>
          <a:p>
            <a:pPr lvl="1"/>
            <a:r>
              <a:rPr lang="en-GB" sz="2000" b="1" dirty="0"/>
              <a:t>12,000ha estate</a:t>
            </a:r>
          </a:p>
          <a:p>
            <a:pPr lvl="1"/>
            <a:r>
              <a:rPr lang="en-GB" sz="2000" b="1" dirty="0"/>
              <a:t>Sugar processing zone</a:t>
            </a:r>
          </a:p>
          <a:p>
            <a:pPr lvl="1"/>
            <a:r>
              <a:rPr lang="en-GB" sz="2000" b="1" dirty="0"/>
              <a:t>1,250 ha Private Farmer</a:t>
            </a:r>
          </a:p>
          <a:p>
            <a:pPr lvl="1"/>
            <a:r>
              <a:rPr lang="en-GB" sz="2000" b="1" dirty="0"/>
              <a:t>2,000 ha small-growers</a:t>
            </a:r>
          </a:p>
          <a:p>
            <a:r>
              <a:rPr lang="en-GB" sz="2400" b="1" dirty="0"/>
              <a:t>New planned irrigation schemes 25,000ha made up of around 50 new cooperatives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4496E1-9E67-866C-92E7-D366CF8E74A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173" t="25550" r="20949" b="10489"/>
          <a:stretch>
            <a:fillRect/>
          </a:stretch>
        </p:blipFill>
        <p:spPr>
          <a:xfrm>
            <a:off x="93548" y="1690686"/>
            <a:ext cx="5931878" cy="471810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08E8EC0-497C-A5AD-400A-03B46560CE3A}"/>
                  </a:ext>
                </a:extLst>
              </p14:cNvPr>
              <p14:cNvContentPartPr/>
              <p14:nvPr/>
            </p14:nvContentPartPr>
            <p14:xfrm>
              <a:off x="4595132" y="3536068"/>
              <a:ext cx="868320" cy="6883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08E8EC0-497C-A5AD-400A-03B46560CE3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86132" y="3527068"/>
                <a:ext cx="885960" cy="70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CB8705D-10FA-D3D9-3771-74BB9B15C507}"/>
                  </a:ext>
                </a:extLst>
              </p14:cNvPr>
              <p14:cNvContentPartPr/>
              <p14:nvPr/>
            </p14:nvContentPartPr>
            <p14:xfrm>
              <a:off x="3129572" y="3176428"/>
              <a:ext cx="1561680" cy="160848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CB8705D-10FA-D3D9-3771-74BB9B15C50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20932" y="3167788"/>
                <a:ext cx="1579320" cy="162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CA74298-BD30-CD7B-CCA5-F1CBD7DCE7B7}"/>
                  </a:ext>
                </a:extLst>
              </p14:cNvPr>
              <p14:cNvContentPartPr/>
              <p14:nvPr/>
            </p14:nvContentPartPr>
            <p14:xfrm>
              <a:off x="4096532" y="2766388"/>
              <a:ext cx="184680" cy="58032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CA74298-BD30-CD7B-CCA5-F1CBD7DCE7B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087532" y="2757748"/>
                <a:ext cx="202320" cy="59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18E38EB-2895-86D6-C236-030CF07BBAF5}"/>
                  </a:ext>
                </a:extLst>
              </p14:cNvPr>
              <p14:cNvContentPartPr/>
              <p14:nvPr/>
            </p14:nvContentPartPr>
            <p14:xfrm>
              <a:off x="4091132" y="3235468"/>
              <a:ext cx="96480" cy="1587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18E38EB-2895-86D6-C236-030CF07BBAF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82492" y="3226468"/>
                <a:ext cx="114120" cy="176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54F8BBD2-C227-E146-2205-760B56D59CA3}"/>
              </a:ext>
            </a:extLst>
          </p:cNvPr>
          <p:cNvGrpSpPr/>
          <p:nvPr/>
        </p:nvGrpSpPr>
        <p:grpSpPr>
          <a:xfrm>
            <a:off x="4864772" y="2801668"/>
            <a:ext cx="171000" cy="690480"/>
            <a:chOff x="4864772" y="2801668"/>
            <a:chExt cx="171000" cy="69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57A6D39-014B-A33F-7B55-FB565E42D0DF}"/>
                    </a:ext>
                  </a:extLst>
                </p14:cNvPr>
                <p14:cNvContentPartPr/>
                <p14:nvPr/>
              </p14:nvContentPartPr>
              <p14:xfrm>
                <a:off x="4864772" y="2801668"/>
                <a:ext cx="117720" cy="6152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57A6D39-014B-A33F-7B55-FB565E42D0D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856132" y="2792668"/>
                  <a:ext cx="135360" cy="63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CC6E494-8055-845C-BDD8-C54EEEB4BE50}"/>
                    </a:ext>
                  </a:extLst>
                </p14:cNvPr>
                <p14:cNvContentPartPr/>
                <p14:nvPr/>
              </p14:nvContentPartPr>
              <p14:xfrm>
                <a:off x="4900052" y="3331228"/>
                <a:ext cx="135720" cy="1609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CC6E494-8055-845C-BDD8-C54EEEB4BE5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891412" y="3322588"/>
                  <a:ext cx="153360" cy="178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6F83289-6815-BDA4-C4ED-2B00D6A3C945}"/>
                  </a:ext>
                </a:extLst>
              </p14:cNvPr>
              <p14:cNvContentPartPr/>
              <p14:nvPr/>
            </p14:nvContentPartPr>
            <p14:xfrm>
              <a:off x="4724372" y="4079308"/>
              <a:ext cx="844200" cy="24696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6F83289-6815-BDA4-C4ED-2B00D6A3C94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715372" y="4070308"/>
                <a:ext cx="861840" cy="26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A1150270-81BF-A3ED-C5A5-F96E4847A30C}"/>
                  </a:ext>
                </a:extLst>
              </p14:cNvPr>
              <p14:cNvContentPartPr/>
              <p14:nvPr/>
            </p14:nvContentPartPr>
            <p14:xfrm>
              <a:off x="4711412" y="4122868"/>
              <a:ext cx="952920" cy="67356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A1150270-81BF-A3ED-C5A5-F96E4847A30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702772" y="4114228"/>
                <a:ext cx="970560" cy="69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657021C-298D-0803-C4C3-EE1A6B68275F}"/>
                  </a:ext>
                </a:extLst>
              </p14:cNvPr>
              <p14:cNvContentPartPr/>
              <p14:nvPr/>
            </p14:nvContentPartPr>
            <p14:xfrm>
              <a:off x="3418076" y="5293844"/>
              <a:ext cx="2588472" cy="1032328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657021C-298D-0803-C4C3-EE1A6B68275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409076" y="5284845"/>
                <a:ext cx="2606112" cy="1049965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2083F7D3-7CCF-31E4-EA8C-FF646A195DB5}"/>
              </a:ext>
            </a:extLst>
          </p:cNvPr>
          <p:cNvSpPr txBox="1"/>
          <p:nvPr/>
        </p:nvSpPr>
        <p:spPr>
          <a:xfrm>
            <a:off x="3921941" y="2483830"/>
            <a:ext cx="1646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err="1"/>
              <a:t>Smallgrowers</a:t>
            </a:r>
            <a:endParaRPr lang="en-ZA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D54390C-FD04-443C-70D2-8A6B5077D4E2}"/>
              </a:ext>
            </a:extLst>
          </p:cNvPr>
          <p:cNvSpPr txBox="1"/>
          <p:nvPr/>
        </p:nvSpPr>
        <p:spPr>
          <a:xfrm>
            <a:off x="4577500" y="4735179"/>
            <a:ext cx="1561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/>
              <a:t>Private Farm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0F9C65D-DC1C-3B74-1AD1-D0B8132DCDF4}"/>
              </a:ext>
            </a:extLst>
          </p:cNvPr>
          <p:cNvSpPr txBox="1"/>
          <p:nvPr/>
        </p:nvSpPr>
        <p:spPr>
          <a:xfrm>
            <a:off x="3860244" y="5601182"/>
            <a:ext cx="1561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/>
              <a:t>Large Estate + factories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B7F76D9-0152-8D9B-3417-924A209F0BF0}"/>
              </a:ext>
            </a:extLst>
          </p:cNvPr>
          <p:cNvSpPr txBox="1"/>
          <p:nvPr/>
        </p:nvSpPr>
        <p:spPr>
          <a:xfrm>
            <a:off x="93548" y="1745055"/>
            <a:ext cx="21797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ZA" dirty="0"/>
              <a:t>Shire Valley, Malawi</a:t>
            </a:r>
          </a:p>
        </p:txBody>
      </p:sp>
    </p:spTree>
    <p:extLst>
      <p:ext uri="{BB962C8B-B14F-4D97-AF65-F5344CB8AC3E}">
        <p14:creationId xmlns:p14="http://schemas.microsoft.com/office/powerpoint/2010/main" val="213695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1" grpId="0"/>
      <p:bldP spid="33" grpId="0"/>
      <p:bldP spid="35" grpId="0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1F520-0ED5-41ED-1BBB-2B54D3652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3153041-531E-2989-BA7B-D86CFD328B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3083F57-66BA-10BF-6D2D-1FCC3355F9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124" name="Picture 4" descr="CaneField">
            <a:extLst>
              <a:ext uri="{FF2B5EF4-FFF2-40B4-BE49-F238E27FC236}">
                <a16:creationId xmlns:a16="http://schemas.microsoft.com/office/drawing/2014/main" id="{7EED6EEB-77B1-BB37-3AC2-17AEF2BA3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4000" contrast="-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agricane logo">
            <a:extLst>
              <a:ext uri="{FF2B5EF4-FFF2-40B4-BE49-F238E27FC236}">
                <a16:creationId xmlns:a16="http://schemas.microsoft.com/office/drawing/2014/main" id="{BCEBD3EE-4488-977A-BCEB-A939EDBE2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476" y="152279"/>
            <a:ext cx="2815554" cy="13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Rectangle 7">
            <a:extLst>
              <a:ext uri="{FF2B5EF4-FFF2-40B4-BE49-F238E27FC236}">
                <a16:creationId xmlns:a16="http://schemas.microsoft.com/office/drawing/2014/main" id="{05952167-DA37-7D90-01AC-EF337DE42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9" y="-426382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280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D4586355-CD28-B4A0-B184-BE7784454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9" y="-36482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aphicFrame>
        <p:nvGraphicFramePr>
          <p:cNvPr id="114697" name="Group 9">
            <a:extLst>
              <a:ext uri="{FF2B5EF4-FFF2-40B4-BE49-F238E27FC236}">
                <a16:creationId xmlns:a16="http://schemas.microsoft.com/office/drawing/2014/main" id="{B251F363-4687-EE5C-389C-131DB399AAEC}"/>
              </a:ext>
            </a:extLst>
          </p:cNvPr>
          <p:cNvGraphicFramePr>
            <a:graphicFrameLocks noGrp="1"/>
          </p:cNvGraphicFramePr>
          <p:nvPr/>
        </p:nvGraphicFramePr>
        <p:xfrm>
          <a:off x="3255964" y="106363"/>
          <a:ext cx="434975" cy="517530"/>
        </p:xfrm>
        <a:graphic>
          <a:graphicData uri="http://schemas.openxmlformats.org/drawingml/2006/table">
            <a:tbl>
              <a:tblPr/>
              <a:tblGrid>
                <a:gridCol w="434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405" marB="45405"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5ECE5CB-C7F6-67F3-3C2C-5ACAEAC345EC}"/>
              </a:ext>
            </a:extLst>
          </p:cNvPr>
          <p:cNvSpPr txBox="1">
            <a:spLocks/>
          </p:cNvSpPr>
          <p:nvPr/>
        </p:nvSpPr>
        <p:spPr>
          <a:xfrm>
            <a:off x="287215" y="286871"/>
            <a:ext cx="80830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/>
              <a:t>Case Study – </a:t>
            </a:r>
            <a:r>
              <a:rPr lang="en-GB" b="1" dirty="0" err="1"/>
              <a:t>Phata</a:t>
            </a:r>
            <a:r>
              <a:rPr lang="en-GB" b="1" dirty="0"/>
              <a:t> Cooperative</a:t>
            </a:r>
          </a:p>
          <a:p>
            <a:r>
              <a:rPr lang="en-GB" b="1" dirty="0"/>
              <a:t>                              MALAWI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A995D-B58C-2A66-BD63-889B207C0943}"/>
              </a:ext>
            </a:extLst>
          </p:cNvPr>
          <p:cNvSpPr txBox="1">
            <a:spLocks/>
          </p:cNvSpPr>
          <p:nvPr/>
        </p:nvSpPr>
        <p:spPr>
          <a:xfrm>
            <a:off x="5930900" y="1487878"/>
            <a:ext cx="6215160" cy="5370121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b="1" dirty="0"/>
          </a:p>
          <a:p>
            <a:r>
              <a:rPr lang="en-GB" sz="2400" b="1" dirty="0"/>
              <a:t>600ha </a:t>
            </a:r>
            <a:r>
              <a:rPr lang="en-GB" sz="2400" b="1" dirty="0" err="1"/>
              <a:t>Smallgrower</a:t>
            </a:r>
            <a:r>
              <a:rPr lang="en-GB" sz="2400" b="1" dirty="0"/>
              <a:t> Cooperative Going for 15 years – debt free and profitable</a:t>
            </a:r>
          </a:p>
          <a:p>
            <a:r>
              <a:rPr lang="en-GB" sz="2400" b="1" dirty="0"/>
              <a:t>1,130 members (ave 0.5ha each) </a:t>
            </a:r>
          </a:p>
          <a:p>
            <a:r>
              <a:rPr lang="en-GB" sz="2400" b="1" dirty="0"/>
              <a:t>All donated their land to the project </a:t>
            </a:r>
          </a:p>
          <a:p>
            <a:r>
              <a:rPr lang="en-GB" sz="2400" b="1" dirty="0"/>
              <a:t>pro-rata stake based on their original area</a:t>
            </a:r>
          </a:p>
          <a:p>
            <a:r>
              <a:rPr lang="en-GB" sz="2400" b="1" dirty="0"/>
              <a:t>Ave income pre-project was &lt;$130/annum and now &gt;$700/annum (plus a job at $800/an)</a:t>
            </a:r>
          </a:p>
          <a:p>
            <a:r>
              <a:rPr lang="en-GB" sz="2400" b="1" dirty="0"/>
              <a:t>independent governance structure</a:t>
            </a:r>
          </a:p>
          <a:p>
            <a:r>
              <a:rPr lang="en-GB" sz="2400" b="1" dirty="0"/>
              <a:t>Managed as a single commercial entity under 5 year renewable Management agreements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EE081D-8A9A-BF0E-4E55-28A0624A91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40" y="1690687"/>
            <a:ext cx="5884960" cy="47616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4370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24B10-5253-D6E2-B8EF-FA532ECBB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B7A4A7B-0A59-B55F-1D25-6D837730E9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BE8BE5A-1D05-5C26-CDFE-863D397939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124" name="Picture 4" descr="CaneField">
            <a:extLst>
              <a:ext uri="{FF2B5EF4-FFF2-40B4-BE49-F238E27FC236}">
                <a16:creationId xmlns:a16="http://schemas.microsoft.com/office/drawing/2014/main" id="{58C01999-7125-6BED-B9B6-A4D49CC77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34000" contrast="-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agricane logo">
            <a:extLst>
              <a:ext uri="{FF2B5EF4-FFF2-40B4-BE49-F238E27FC236}">
                <a16:creationId xmlns:a16="http://schemas.microsoft.com/office/drawing/2014/main" id="{88B36C14-8328-264A-2B2A-51A07368F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917" y="152278"/>
            <a:ext cx="331311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Rectangle 7">
            <a:extLst>
              <a:ext uri="{FF2B5EF4-FFF2-40B4-BE49-F238E27FC236}">
                <a16:creationId xmlns:a16="http://schemas.microsoft.com/office/drawing/2014/main" id="{605D8513-96DD-C320-CA40-21348219E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9" y="-426382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280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1F0DB1B7-717A-F07A-A3A5-71A212F7C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9" y="-36482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aphicFrame>
        <p:nvGraphicFramePr>
          <p:cNvPr id="114697" name="Group 9">
            <a:extLst>
              <a:ext uri="{FF2B5EF4-FFF2-40B4-BE49-F238E27FC236}">
                <a16:creationId xmlns:a16="http://schemas.microsoft.com/office/drawing/2014/main" id="{A3DFCBDE-F10F-92F4-A896-3952620E4803}"/>
              </a:ext>
            </a:extLst>
          </p:cNvPr>
          <p:cNvGraphicFramePr>
            <a:graphicFrameLocks noGrp="1"/>
          </p:cNvGraphicFramePr>
          <p:nvPr/>
        </p:nvGraphicFramePr>
        <p:xfrm>
          <a:off x="3255964" y="106363"/>
          <a:ext cx="434975" cy="517530"/>
        </p:xfrm>
        <a:graphic>
          <a:graphicData uri="http://schemas.openxmlformats.org/drawingml/2006/table">
            <a:tbl>
              <a:tblPr/>
              <a:tblGrid>
                <a:gridCol w="434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405" marB="45405"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886CAC-F1A3-8A6A-ACC0-E66F68A4EEE7}"/>
              </a:ext>
            </a:extLst>
          </p:cNvPr>
          <p:cNvSpPr txBox="1">
            <a:spLocks/>
          </p:cNvSpPr>
          <p:nvPr/>
        </p:nvSpPr>
        <p:spPr>
          <a:xfrm>
            <a:off x="287216" y="286871"/>
            <a:ext cx="80820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/>
              <a:t>Key Drivers for a sustainable irrigation project?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FF031-9CFB-904F-5B18-B5F9DAE7C14C}"/>
              </a:ext>
            </a:extLst>
          </p:cNvPr>
          <p:cNvSpPr txBox="1">
            <a:spLocks/>
          </p:cNvSpPr>
          <p:nvPr/>
        </p:nvSpPr>
        <p:spPr>
          <a:xfrm>
            <a:off x="393700" y="1763491"/>
            <a:ext cx="11468100" cy="4846882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en-GB" sz="24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en-GB" sz="2400" b="1" dirty="0"/>
              <a:t>Integrated Agricultural Development Zone </a:t>
            </a:r>
            <a:r>
              <a:rPr lang="en-GB" sz="2400" dirty="0"/>
              <a:t>– NOT an isolated scheme.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dirty="0"/>
              <a:t>minimum scale to cover the overheads - </a:t>
            </a:r>
            <a:r>
              <a:rPr lang="en-GB" sz="2400" b="1" dirty="0"/>
              <a:t>&gt; 500ha per scheme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b="1" dirty="0"/>
              <a:t>Demand Driven by the members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b="1" dirty="0"/>
              <a:t>Good Physical Conditions </a:t>
            </a:r>
            <a:r>
              <a:rPr lang="en-GB" sz="2400" dirty="0"/>
              <a:t>– Soils, topography, proximity to water &amp; infrastructure.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dirty="0"/>
              <a:t>Financially viable –  </a:t>
            </a:r>
            <a:r>
              <a:rPr lang="en-GB" sz="2400" b="1" dirty="0"/>
              <a:t>+70% capital grant/investment </a:t>
            </a:r>
            <a:r>
              <a:rPr lang="en-GB" sz="2400" dirty="0"/>
              <a:t>and +</a:t>
            </a:r>
            <a:r>
              <a:rPr lang="en-GB" sz="2400" b="1" dirty="0"/>
              <a:t>30% first year </a:t>
            </a:r>
            <a:r>
              <a:rPr lang="en-GB" sz="2400" b="1" dirty="0" err="1"/>
              <a:t>Opex</a:t>
            </a:r>
            <a:r>
              <a:rPr lang="en-GB" sz="2400" b="1" dirty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b="1" dirty="0"/>
              <a:t>Off-take agreements </a:t>
            </a:r>
            <a:r>
              <a:rPr lang="en-GB" sz="2400" dirty="0"/>
              <a:t>with reliable and formal market partners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b="1" dirty="0"/>
              <a:t>Experienced independent Management contract </a:t>
            </a:r>
            <a:r>
              <a:rPr lang="en-GB" sz="2400" dirty="0"/>
              <a:t>(at least 10yrs until stable)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b="1" dirty="0"/>
              <a:t>Solid</a:t>
            </a:r>
            <a:r>
              <a:rPr lang="en-GB" sz="2400" dirty="0"/>
              <a:t> </a:t>
            </a:r>
            <a:r>
              <a:rPr lang="en-GB" sz="2400" b="1" dirty="0"/>
              <a:t>governance and institutional </a:t>
            </a:r>
            <a:r>
              <a:rPr lang="en-GB" sz="2400" dirty="0"/>
              <a:t>set up that is respected by all members.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dirty="0"/>
              <a:t>Careful and appropriate selection of </a:t>
            </a:r>
            <a:r>
              <a:rPr lang="en-GB" sz="2400" b="1" dirty="0"/>
              <a:t>Irrigation Type</a:t>
            </a:r>
          </a:p>
        </p:txBody>
      </p:sp>
    </p:spTree>
    <p:extLst>
      <p:ext uri="{BB962C8B-B14F-4D97-AF65-F5344CB8AC3E}">
        <p14:creationId xmlns:p14="http://schemas.microsoft.com/office/powerpoint/2010/main" val="44766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FBDC3-497C-A486-07B4-749C069B0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80E4D9E-83A2-DE06-99E6-C5B0B939EB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D31917C-3EB9-A640-D154-88A0B0E0BA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124" name="Picture 4" descr="CaneField">
            <a:extLst>
              <a:ext uri="{FF2B5EF4-FFF2-40B4-BE49-F238E27FC236}">
                <a16:creationId xmlns:a16="http://schemas.microsoft.com/office/drawing/2014/main" id="{72F3C476-75C1-3A99-BC5A-03C17C05D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34000" contrast="-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38798" cy="688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agricane logo">
            <a:extLst>
              <a:ext uri="{FF2B5EF4-FFF2-40B4-BE49-F238E27FC236}">
                <a16:creationId xmlns:a16="http://schemas.microsoft.com/office/drawing/2014/main" id="{6BE530A9-450F-1232-BDEC-D96BAD54A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917" y="152278"/>
            <a:ext cx="331311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Rectangle 7">
            <a:extLst>
              <a:ext uri="{FF2B5EF4-FFF2-40B4-BE49-F238E27FC236}">
                <a16:creationId xmlns:a16="http://schemas.microsoft.com/office/drawing/2014/main" id="{94523933-DCD9-9E6C-2602-BCC5A3D42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9" y="-426382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280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766127FE-4839-0BB9-470A-C5AFC5487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9" y="-36482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aphicFrame>
        <p:nvGraphicFramePr>
          <p:cNvPr id="114697" name="Group 9">
            <a:extLst>
              <a:ext uri="{FF2B5EF4-FFF2-40B4-BE49-F238E27FC236}">
                <a16:creationId xmlns:a16="http://schemas.microsoft.com/office/drawing/2014/main" id="{7D43ACBE-D84D-506C-DC13-01357EE5B702}"/>
              </a:ext>
            </a:extLst>
          </p:cNvPr>
          <p:cNvGraphicFramePr>
            <a:graphicFrameLocks noGrp="1"/>
          </p:cNvGraphicFramePr>
          <p:nvPr/>
        </p:nvGraphicFramePr>
        <p:xfrm>
          <a:off x="3255964" y="106363"/>
          <a:ext cx="434975" cy="517530"/>
        </p:xfrm>
        <a:graphic>
          <a:graphicData uri="http://schemas.openxmlformats.org/drawingml/2006/table">
            <a:tbl>
              <a:tblPr/>
              <a:tblGrid>
                <a:gridCol w="434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405" marB="45405"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25CEA98-3121-1019-E775-F012A5C30D81}"/>
              </a:ext>
            </a:extLst>
          </p:cNvPr>
          <p:cNvSpPr txBox="1">
            <a:spLocks/>
          </p:cNvSpPr>
          <p:nvPr/>
        </p:nvSpPr>
        <p:spPr>
          <a:xfrm>
            <a:off x="287216" y="286871"/>
            <a:ext cx="78368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/>
              <a:t>Secondary Drivers for any sustainable project?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68132-95E9-96CB-C9EF-83B2E0D6B55F}"/>
              </a:ext>
            </a:extLst>
          </p:cNvPr>
          <p:cNvSpPr txBox="1">
            <a:spLocks/>
          </p:cNvSpPr>
          <p:nvPr/>
        </p:nvSpPr>
        <p:spPr>
          <a:xfrm>
            <a:off x="287216" y="1600200"/>
            <a:ext cx="6453553" cy="4802187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en-GB" sz="18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en-GB" sz="1800" b="1" dirty="0"/>
              <a:t>Strong alliances with technical partners like Tractor fleet maintenance service providers, and likewise Administrative/Financial partners like banks.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800" b="1" dirty="0"/>
              <a:t>Provision of significant investment in technical and administrative capacity building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800" b="1" dirty="0"/>
              <a:t>Allow for a food security element built into the scheme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800" b="1" dirty="0"/>
              <a:t>Allow for strong environmental considerations including woodlots, soil conservation and IPM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800" b="1" dirty="0"/>
              <a:t>Minimum use of mechanical moving parts that need constant maintenance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800" b="1" dirty="0"/>
              <a:t>Minimum use of Grid electrical power – unreliable and costly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800" b="1" dirty="0"/>
              <a:t>Explore renewable energy sources at the start.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FADC95-6C11-4156-0462-D2FDC575497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852" y="1612434"/>
            <a:ext cx="2464871" cy="2303074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" name="Picture 3" descr="image1">
            <a:extLst>
              <a:ext uri="{FF2B5EF4-FFF2-40B4-BE49-F238E27FC236}">
                <a16:creationId xmlns:a16="http://schemas.microsoft.com/office/drawing/2014/main" id="{303C24C8-3098-30AB-598C-7C6D99DC9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5723" y="1768941"/>
            <a:ext cx="2738290" cy="205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The solar canals of Gujarat, in western India, make use of space that would otherwise be disused (Credit: Getty Images)">
            <a:extLst>
              <a:ext uri="{FF2B5EF4-FFF2-40B4-BE49-F238E27FC236}">
                <a16:creationId xmlns:a16="http://schemas.microsoft.com/office/drawing/2014/main" id="{FA6D9B47-8036-87BF-0F46-545D2FCF3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768" y="3899976"/>
            <a:ext cx="2786303" cy="204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747792-CF43-F587-160C-DE90556290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5823" y="3915508"/>
            <a:ext cx="2788207" cy="2091155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252446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98AF5-012C-B3EF-4819-5E05C3CDD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400E723-4609-A2FA-5A8D-FEF2ED6F7D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BA6D002-8F29-5DBD-ECA5-909CE6063B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124" name="Picture 4" descr="CaneField">
            <a:extLst>
              <a:ext uri="{FF2B5EF4-FFF2-40B4-BE49-F238E27FC236}">
                <a16:creationId xmlns:a16="http://schemas.microsoft.com/office/drawing/2014/main" id="{A8222BB5-D75E-8BAB-FA61-2D19EF26C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34000" contrast="-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agricane logo">
            <a:extLst>
              <a:ext uri="{FF2B5EF4-FFF2-40B4-BE49-F238E27FC236}">
                <a16:creationId xmlns:a16="http://schemas.microsoft.com/office/drawing/2014/main" id="{4301C850-4B1D-FB42-6C7E-C8FB40FD8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262" y="449545"/>
            <a:ext cx="3243092" cy="1538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Rectangle 7">
            <a:extLst>
              <a:ext uri="{FF2B5EF4-FFF2-40B4-BE49-F238E27FC236}">
                <a16:creationId xmlns:a16="http://schemas.microsoft.com/office/drawing/2014/main" id="{3F20412C-335E-A764-1BD4-9CD4A872B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9" y="-426382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ZA" altLang="en-US" sz="280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B03A1971-0739-7E53-255F-D21B9FF15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9" y="-36482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aphicFrame>
        <p:nvGraphicFramePr>
          <p:cNvPr id="114697" name="Group 9">
            <a:extLst>
              <a:ext uri="{FF2B5EF4-FFF2-40B4-BE49-F238E27FC236}">
                <a16:creationId xmlns:a16="http://schemas.microsoft.com/office/drawing/2014/main" id="{A93B4BA2-069D-EE30-8AE3-6CFE4864F1B9}"/>
              </a:ext>
            </a:extLst>
          </p:cNvPr>
          <p:cNvGraphicFramePr>
            <a:graphicFrameLocks noGrp="1"/>
          </p:cNvGraphicFramePr>
          <p:nvPr/>
        </p:nvGraphicFramePr>
        <p:xfrm>
          <a:off x="3255964" y="106363"/>
          <a:ext cx="434975" cy="517530"/>
        </p:xfrm>
        <a:graphic>
          <a:graphicData uri="http://schemas.openxmlformats.org/drawingml/2006/table">
            <a:tbl>
              <a:tblPr/>
              <a:tblGrid>
                <a:gridCol w="434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405" marB="45405"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759DA8D-FB24-9C8F-7D03-32087ED80F3F}"/>
              </a:ext>
            </a:extLst>
          </p:cNvPr>
          <p:cNvSpPr txBox="1">
            <a:spLocks/>
          </p:cNvSpPr>
          <p:nvPr/>
        </p:nvSpPr>
        <p:spPr>
          <a:xfrm>
            <a:off x="1236785" y="2414337"/>
            <a:ext cx="8997461" cy="2386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i="1" dirty="0"/>
              <a:t>Thank you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46292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389</Words>
  <Application>Microsoft Office PowerPoint</Application>
  <PresentationFormat>Widescreen</PresentationFormat>
  <Paragraphs>54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Arial Black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Matthews</dc:creator>
  <cp:lastModifiedBy>Chris Matthews</cp:lastModifiedBy>
  <cp:revision>1</cp:revision>
  <dcterms:created xsi:type="dcterms:W3CDTF">2026-10-05T05:17:49Z</dcterms:created>
  <dcterms:modified xsi:type="dcterms:W3CDTF">2026-10-05T05:19:01Z</dcterms:modified>
</cp:coreProperties>
</file>