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4.jpg" ContentType="image/jpg"/>
  <Override PartName="/ppt/media/image5.jpg" ContentType="image/jpg"/>
  <Override PartName="/ppt/notesSlides/notesSlide2.xml" ContentType="application/vnd.openxmlformats-officedocument.presentationml.notesSlide+xml"/>
  <Override PartName="/ppt/media/image10.jpg" ContentType="image/jpg"/>
  <Override PartName="/ppt/media/image11.jpg" ContentType="image/jpg"/>
  <Override PartName="/ppt/media/image12.jpg" ContentType="image/jpg"/>
  <Override PartName="/ppt/notesSlides/notesSlide3.xml" ContentType="application/vnd.openxmlformats-officedocument.presentationml.notesSlide+xml"/>
  <Override PartName="/ppt/media/image13.jpg" ContentType="image/jpg"/>
  <Override PartName="/ppt/media/image14.jpg" ContentType="image/jpg"/>
  <Override PartName="/ppt/media/image15.jpg" ContentType="image/jpg"/>
  <Override PartName="/ppt/media/image16.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22.jpg" ContentType="image/jpg"/>
  <Override PartName="/ppt/notesSlides/notesSlide8.xml" ContentType="application/vnd.openxmlformats-officedocument.presentationml.notesSlide+xml"/>
  <Override PartName="/ppt/media/image23.jpg" ContentType="image/jpg"/>
  <Override PartName="/ppt/media/image24.jpg" ContentType="image/jpg"/>
  <Override PartName="/ppt/media/image25.jpg" ContentType="image/jpg"/>
  <Override PartName="/ppt/notesSlides/notesSlide9.xml" ContentType="application/vnd.openxmlformats-officedocument.presentationml.notesSlide+xml"/>
  <Override PartName="/ppt/media/image31.jpg" ContentType="image/jpg"/>
  <Override PartName="/ppt/notesSlides/notesSlide10.xml" ContentType="application/vnd.openxmlformats-officedocument.presentationml.notesSlide+xml"/>
  <Override PartName="/ppt/media/image33.jpg" ContentType="image/jpg"/>
  <Override PartName="/ppt/media/image34.jpg" ContentType="image/jpg"/>
  <Override PartName="/ppt/notesSlides/notesSlide11.xml" ContentType="application/vnd.openxmlformats-officedocument.presentationml.notesSlide+xml"/>
  <Override PartName="/ppt/media/image36.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6" r:id="rId6"/>
    <p:sldId id="267" r:id="rId7"/>
    <p:sldId id="260" r:id="rId8"/>
    <p:sldId id="261" r:id="rId9"/>
    <p:sldId id="262" r:id="rId10"/>
    <p:sldId id="265" r:id="rId11"/>
    <p:sldId id="264"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4FF6EFF3-811C-F82A-A28E-23DE46F704C3}">
          <p14:sldIdLst>
            <p14:sldId id="256"/>
          </p14:sldIdLst>
        </p14:section>
        <p14:section name="The model" id="{2915DE06-2F18-3F12-4CCF-92DB9FCCEFB6}">
          <p14:sldIdLst>
            <p14:sldId id="257"/>
            <p14:sldId id="258"/>
          </p14:sldIdLst>
        </p14:section>
        <p14:section name="Evidence" id="{BB7D3FCD-50CB-6E82-188A-636A1BB134B1}">
          <p14:sldIdLst>
            <p14:sldId id="259"/>
            <p14:sldId id="266"/>
            <p14:sldId id="267"/>
          </p14:sldIdLst>
        </p14:section>
        <p14:section name="Design and stewardship" id="{535C5DAC-9C45-BC3A-0EFB-91B1191F9B24}">
          <p14:sldIdLst>
            <p14:sldId id="260"/>
            <p14:sldId id="261"/>
          </p14:sldIdLst>
        </p14:section>
        <p14:section name="Scale" id="{CAF5D1C6-08B6-F87F-2859-FA72D7AEB63A}">
          <p14:sldIdLst>
            <p14:sldId id="262"/>
          </p14:sldIdLst>
        </p14:section>
        <p14:section name="Close" id="{257AE685-844F-B277-3D39-D37562E4A790}">
          <p14:sldIdLst>
            <p14:sldId id="265"/>
            <p14:sldId id="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3" d="100"/>
          <a:sy n="63" d="100"/>
        </p:scale>
        <p:origin x="7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5325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[0:00–0:30] Good morning. I am Dr Abraham Ndambuki of ThriveAgric Kenya. In the next seven minutes I will take you through one case study: how we are delivering solar irrigation as a shared, paid service to agro-pastoral farmers in Turkana, Isiolo and West Pokot, with support from the EnDev Innovation Window. I will cover the model, how it operates, the evidence so far, how we protect the water source, and how it replicates.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[0:30–1:30] The design choice. In the drylands, a farmer cannot afford to buy a solar pump, and a pump sitting on one farm serves one household. So we do not sell equipment. We sell a service. Four things are bundled. One: shared solar infrastructure, pumps and threshers that move between farmer groups. Two: embedded finance, where inputs are advanced and repaid from the harvest we buy back. Three: our digital platform, the AOS, which profiles every farmer and tracks usage and payment. Four: an agro-pastoral production focus on drought-tolerant sorghum and millet, for both food and livestock feed. The farmer pays for use, not ownership.</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[1:30–2:30] The operating model has four steps. Step one: we profile and onboard. Every farmer is registered and their plot geo-mapped on the AOS. Step two: we deploy the mobile unit. It is a solar array and pump on a towable frame, and it rotates between farmer-group clusters around each hub. Step three: pay as you grow. Farmers draw irrigation and inputs during the season, and repay from harvest income. Step four: aggregate and offtake. Grain is threshed on a pay-per-use basis, aggregated at the hub and sold through ThriveAgric. The usage and repayment data then feeds the farmer’s credit profile for the next season.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[2:30–3:30] This is not a concept; it is operating. As at mid-September, 3,935 farmers are profiled on the AOS, above our 3,000 target. 264 farmers are actively using the shared solar pumps, up from 202 only four weeks earlier, because uptake follows the crop calendar: land preparation for sorghum drove demand. That is 22 per cent of our 1,200 closure target, so there is still work to do. Fourteen shared pumps and three threshers are in service, and 180 acres are under sorghum for 360 farmers. Importantly, we are testing the model in three different contexts: a canal-fed scheme in Turkana with a 90 per cent youth base, riverine plots with a rationed source in Isiolo where women are the majority, and the Weiwei belt in West Pokot, where women’s participation is our inclusion priority.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rPr lang="en-US" dirty="0"/>
              <a:t>Optional slide. These are the three hubs as they stand today: Katilu in Turkana, Isiolo town, and Sigor in West Pokot. Each is a branded Aggregation and Farmers Engagement Centre, and the base from which the shared solar units, threshers and aggregation are run.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r>
              <a:rPr lang="en-US" dirty="0"/>
              <a:t>Optional slide. The shared solar units were introduced to the farmer groups in the field, with the community and our team present. Use it to show community ownership of the shared asset.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[3:30–4:30] The design in six choices. The asset is a shared solar pump and adjustable array on a towable frame; we had to custom-fabricate it because a shared service cannot sit on one farm. Access: farmers book through their cluster, and the unit rotates on a schedule tracked on the AOS. Distribution: water is applied through furrows today, and we are introducing drip kits to improve efficiency. Payment is pay-per-use, recovered from harvest income rather than cash up front. Bundling: irrigation comes with agronomy, inputs and a guaranteed offtake, so the service earns the income that pays for it. And operations: hub committees and our trained field agents handle day-to-day running and maintenance.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[4:30–5:30] Solar pumping has near-zero running cost, which is exactly why over-abstraction is a real risk. So stewardship is built into the design. First, we meter: flow meters are fitted on the shared pumps, so abstraction is recorded in cubic metres. Second, the asset rotates, so no single intake is pumped continuously. Third, the agronomy is low-water by design: drought-tolerant sorghum and millet. Fourth, governance: we work within Water Resources Authority permits and with the Water Resource Users Associations. Two items are next. We are not yet charging per cubic metre; we are collecting readings so that the tariff is set on evidence. And we are piloting dam liners and water harvesting to shift reliance from the river to stored runoff.</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[5:30–6:30] Finally, scale. We treat each working hub as a template. Step one, a live hub proves the model in one county. Step two, we codify it: the unit design, the data, the pricing and the operating procedures become a playbook. Step three, we bring in the county government, cooperatives and a local partner. Step four, mobile units are deployed for local farmer groups. Step five, usage data refines the next rollout, so each cycle is faster and lower-cost. Our horizons: first deepen in West Pokot, Turkana and Isiolo; then extend to adjacent pastoralist counties such as Marsabit, Wajir, Garissa and Samburu; then replicate across the wider dryland belt. [6:30–7:00] To close: shared, metered, pay-per-use solar irrigation can work in fragile dryland settings, provided stewardship and offtake are designed in from the start. Thank you.</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The clip runs 27 seconds, so it sits outside the seven-minute script. Play it if time allows or during questions: water from the shared solar pump reaching the furrows.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this slide during questions.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rgbClr val="013F11"/>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chemeClr val="tx2"/>
          </a:solidFill>
          <a:ln/>
        </p:spPr>
      </p:sp>
      <p:sp>
        <p:nvSpPr>
          <p:cNvPr id="3" name="Text 1"/>
          <p:cNvSpPr>
            <a:spLocks noGrp="1"/>
          </p:cNvSpPr>
          <p:nvPr>
            <p:ph type="title" idx="101" hasCustomPrompt="1"/>
          </p:nvPr>
        </p:nvSpPr>
        <p:spPr>
          <a:xfrm>
            <a:off x="457200" y="1828800"/>
            <a:ext cx="5669280" cy="2103120"/>
          </a:xfrm>
          <a:prstGeom prst="rect">
            <a:avLst/>
          </a:prstGeom>
          <a:noFill/>
          <a:ln/>
        </p:spPr>
        <p:txBody>
          <a:bodyPr wrap="square" rtlCol="0"/>
          <a:lstStyle>
            <a:lvl1pPr marL="0" indent="0" algn="l">
              <a:buNone/>
              <a:defRPr lang="en-US" sz="4000" b="1" dirty="0">
                <a:solidFill>
                  <a:schemeClr val="bg1"/>
                </a:solidFill>
              </a:defRPr>
            </a:lvl1pPr>
          </a:lstStyle>
          <a:p>
            <a:pPr marL="0" indent="0" algn="l">
              <a:buNone/>
            </a:pPr>
            <a:endParaRPr lang="en-US" sz="4000" dirty="0"/>
          </a:p>
        </p:txBody>
      </p:sp>
      <p:sp>
        <p:nvSpPr>
          <p:cNvPr id="4" name="Text 1"/>
          <p:cNvSpPr>
            <a:spLocks noGrp="1"/>
          </p:cNvSpPr>
          <p:nvPr>
            <p:ph type="body" idx="102" hasCustomPrompt="1"/>
          </p:nvPr>
        </p:nvSpPr>
        <p:spPr>
          <a:xfrm>
            <a:off x="457200" y="4023360"/>
            <a:ext cx="5486400" cy="822960"/>
          </a:xfrm>
          <a:prstGeom prst="rect">
            <a:avLst/>
          </a:prstGeom>
          <a:noFill/>
          <a:ln/>
        </p:spPr>
        <p:txBody>
          <a:bodyPr wrap="square" rtlCol="0"/>
          <a:lstStyle>
            <a:lvl1pPr marL="0" indent="0">
              <a:buNone/>
              <a:defRPr lang="en-US" sz="1600" dirty="0">
                <a:solidFill>
                  <a:schemeClr val="bg2"/>
                </a:solidFill>
              </a:defRPr>
            </a:lvl1pPr>
          </a:lstStyle>
          <a:p>
            <a:pPr marL="0" indent="0">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pic>
        <p:nvPicPr>
          <p:cNvPr id="2" name="Image 0" descr="/home/claude/img/endev_logo.png"/>
          <p:cNvPicPr>
            <a:picLocks noChangeAspect="1"/>
          </p:cNvPicPr>
          <p:nvPr/>
        </p:nvPicPr>
        <p:blipFill>
          <a:blip r:embed="rId2"/>
          <a:stretch>
            <a:fillRect/>
          </a:stretch>
        </p:blipFill>
        <p:spPr>
          <a:xfrm>
            <a:off x="457200" y="274320"/>
            <a:ext cx="1005840" cy="338328"/>
          </a:xfrm>
          <a:prstGeom prst="rect">
            <a:avLst/>
          </a:prstGeom>
        </p:spPr>
      </p:pic>
      <p:pic>
        <p:nvPicPr>
          <p:cNvPr id="3" name="Image 1" descr="/home/claude/img/thrive_logo.png"/>
          <p:cNvPicPr>
            <a:picLocks noChangeAspect="1"/>
          </p:cNvPicPr>
          <p:nvPr/>
        </p:nvPicPr>
        <p:blipFill>
          <a:blip r:embed="rId3"/>
          <a:stretch>
            <a:fillRect/>
          </a:stretch>
        </p:blipFill>
        <p:spPr>
          <a:xfrm>
            <a:off x="10360152" y="237744"/>
            <a:ext cx="1371600" cy="437998"/>
          </a:xfrm>
          <a:prstGeom prst="rect">
            <a:avLst/>
          </a:prstGeom>
        </p:spPr>
      </p:pic>
      <p:sp>
        <p:nvSpPr>
          <p:cNvPr id="4" name="Text 0"/>
          <p:cNvSpPr/>
          <p:nvPr/>
        </p:nvSpPr>
        <p:spPr>
          <a:xfrm>
            <a:off x="457200" y="6400800"/>
            <a:ext cx="7315200" cy="274320"/>
          </a:xfrm>
          <a:prstGeom prst="rect">
            <a:avLst/>
          </a:prstGeom>
          <a:noFill/>
          <a:ln/>
        </p:spPr>
        <p:txBody>
          <a:bodyPr wrap="square" lIns="0" tIns="0" rIns="0" bIns="0" rtlCol="0" anchor="ctr"/>
          <a:lstStyle/>
          <a:p>
            <a:pPr marL="0" indent="0">
              <a:buNone/>
            </a:pPr>
            <a:r>
              <a:rPr lang="en-US" sz="900" dirty="0">
                <a:solidFill>
                  <a:schemeClr val="accent6"/>
                </a:solidFill>
              </a:rPr>
              <a:t>ThriveAgric Kenya   •   EnDev Innovation Window   •   Project END5S2509</a:t>
            </a:r>
            <a:endParaRPr lang="en-US" sz="900" dirty="0"/>
          </a:p>
        </p:txBody>
      </p:sp>
      <p:sp>
        <p:nvSpPr>
          <p:cNvPr id="5" name="Text 1"/>
          <p:cNvSpPr>
            <a:spLocks noGrp="1"/>
          </p:cNvSpPr>
          <p:nvPr>
            <p:ph type="body" idx="103" hasCustomPrompt="1"/>
          </p:nvPr>
        </p:nvSpPr>
        <p:spPr>
          <a:xfrm>
            <a:off x="457200" y="786384"/>
            <a:ext cx="8229600" cy="237744"/>
          </a:xfrm>
          <a:prstGeom prst="rect">
            <a:avLst/>
          </a:prstGeom>
          <a:noFill/>
          <a:ln/>
        </p:spPr>
        <p:txBody>
          <a:bodyPr wrap="square" rtlCol="0"/>
          <a:lstStyle>
            <a:lvl1pPr marL="0" indent="0">
              <a:buNone/>
              <a:defRPr lang="en-US" sz="1100" b="1" kern="0" spc="200" dirty="0">
                <a:solidFill>
                  <a:schemeClr val="accent1"/>
                </a:solidFill>
              </a:defRPr>
            </a:lvl1pPr>
          </a:lstStyle>
          <a:p>
            <a:pPr marL="0" indent="0">
              <a:buNone/>
            </a:pPr>
            <a:endParaRPr lang="en-US" sz="1100" dirty="0"/>
          </a:p>
        </p:txBody>
      </p:sp>
      <p:sp>
        <p:nvSpPr>
          <p:cNvPr id="6" name="Text 1"/>
          <p:cNvSpPr>
            <a:spLocks noGrp="1"/>
          </p:cNvSpPr>
          <p:nvPr>
            <p:ph type="title" idx="104" hasCustomPrompt="1"/>
          </p:nvPr>
        </p:nvSpPr>
        <p:spPr>
          <a:xfrm>
            <a:off x="457200" y="1024128"/>
            <a:ext cx="11274552" cy="566928"/>
          </a:xfrm>
          <a:prstGeom prst="rect">
            <a:avLst/>
          </a:prstGeom>
          <a:noFill/>
          <a:ln/>
        </p:spPr>
        <p:txBody>
          <a:bodyPr wrap="square" rtlCol="0"/>
          <a:lstStyle>
            <a:lvl1pPr marL="0" indent="0" algn="l">
              <a:buNone/>
              <a:defRPr lang="en-US" sz="3000" b="1" dirty="0">
                <a:solidFill>
                  <a:schemeClr val="tx2"/>
                </a:solidFill>
              </a:defRPr>
            </a:lvl1pPr>
          </a:lstStyle>
          <a:p>
            <a:pPr marL="0" indent="0" algn="l">
              <a:buNone/>
            </a:pPr>
            <a:endParaRPr lang="en-US" sz="3000" dirty="0"/>
          </a:p>
        </p:txBody>
      </p:sp>
      <p:sp>
        <p:nvSpPr>
          <p:cNvPr id="7" name="Text 1"/>
          <p:cNvSpPr>
            <a:spLocks noGrp="1"/>
          </p:cNvSpPr>
          <p:nvPr>
            <p:ph type="body" idx="105" hasCustomPrompt="1"/>
          </p:nvPr>
        </p:nvSpPr>
        <p:spPr>
          <a:xfrm>
            <a:off x="457200" y="1627632"/>
            <a:ext cx="11274552" cy="411480"/>
          </a:xfrm>
          <a:prstGeom prst="rect">
            <a:avLst/>
          </a:prstGeom>
          <a:noFill/>
          <a:ln/>
        </p:spPr>
        <p:txBody>
          <a:bodyPr wrap="square" rtlCol="0"/>
          <a:lstStyle>
            <a:lvl1pPr marL="0" indent="0">
              <a:buNone/>
              <a:defRPr lang="en-US" sz="1400" dirty="0">
                <a:solidFill>
                  <a:schemeClr val="accent6"/>
                </a:solidFill>
              </a:defRPr>
            </a:lvl1pPr>
          </a:lstStyle>
          <a:p>
            <a:pPr marL="0" indent="0">
              <a:buNone/>
            </a:pPr>
            <a:endParaRPr lang="en-US" sz="1400" dirty="0"/>
          </a:p>
        </p:txBody>
      </p:sp>
      <p:sp>
        <p:nvSpPr>
          <p:cNvPr id="25" name="Slide Number Placeholder 0"/>
          <p:cNvSpPr>
            <a:spLocks noGrp="1"/>
          </p:cNvSpPr>
          <p:nvPr>
            <p:ph type="sldNum" sz="quarter" idx="4294967295"/>
          </p:nvPr>
        </p:nvSpPr>
        <p:spPr>
          <a:xfrm>
            <a:off x="11000232" y="6400800"/>
            <a:ext cx="73152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5F6B5F"/>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EDIA_DARK">
    <p:bg>
      <p:bgPr>
        <a:solidFill>
          <a:srgbClr val="013F11"/>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chemeClr val="tx2"/>
          </a:solidFill>
          <a:ln/>
        </p:spPr>
      </p:sp>
      <p:sp>
        <p:nvSpPr>
          <p:cNvPr id="3" name="Text 1"/>
          <p:cNvSpPr>
            <a:spLocks noGrp="1"/>
          </p:cNvSpPr>
          <p:nvPr>
            <p:ph type="body" idx="101" hasCustomPrompt="1"/>
          </p:nvPr>
        </p:nvSpPr>
        <p:spPr>
          <a:xfrm>
            <a:off x="457200" y="457200"/>
            <a:ext cx="8229600" cy="274320"/>
          </a:xfrm>
          <a:prstGeom prst="rect">
            <a:avLst/>
          </a:prstGeom>
          <a:noFill/>
          <a:ln/>
        </p:spPr>
        <p:txBody>
          <a:bodyPr wrap="square" rtlCol="0"/>
          <a:lstStyle>
            <a:lvl1pPr marL="0" indent="0">
              <a:buNone/>
              <a:defRPr lang="en-US" sz="1200" b="1" kern="0" spc="200" dirty="0">
                <a:solidFill>
                  <a:schemeClr val="accent1"/>
                </a:solidFill>
              </a:defRPr>
            </a:lvl1pPr>
          </a:lstStyle>
          <a:p>
            <a:pPr marL="0" indent="0">
              <a:buNone/>
            </a:pPr>
            <a:endParaRPr lang="en-US" sz="1200" dirty="0"/>
          </a:p>
        </p:txBody>
      </p:sp>
      <p:sp>
        <p:nvSpPr>
          <p:cNvPr id="4" name="Text 1"/>
          <p:cNvSpPr>
            <a:spLocks noGrp="1"/>
          </p:cNvSpPr>
          <p:nvPr>
            <p:ph type="title" idx="102" hasCustomPrompt="1"/>
          </p:nvPr>
        </p:nvSpPr>
        <p:spPr>
          <a:xfrm>
            <a:off x="457200" y="777240"/>
            <a:ext cx="11274552" cy="640080"/>
          </a:xfrm>
          <a:prstGeom prst="rect">
            <a:avLst/>
          </a:prstGeom>
          <a:noFill/>
          <a:ln/>
        </p:spPr>
        <p:txBody>
          <a:bodyPr wrap="square" rtlCol="0"/>
          <a:lstStyle>
            <a:lvl1pPr marL="0" indent="0" algn="l">
              <a:buNone/>
              <a:defRPr lang="en-US" sz="3000" b="1" dirty="0">
                <a:solidFill>
                  <a:schemeClr val="bg1"/>
                </a:solidFill>
              </a:defRPr>
            </a:lvl1pPr>
          </a:lstStyle>
          <a:p>
            <a:pPr marL="0" indent="0" algn="l">
              <a:buNone/>
            </a:pPr>
            <a:endParaRPr lang="en-US" sz="30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LOSE_DARK">
    <p:bg>
      <p:bgPr>
        <a:solidFill>
          <a:srgbClr val="013F11"/>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chemeClr val="tx2"/>
          </a:solidFill>
          <a:ln/>
        </p:spPr>
      </p:sp>
      <p:sp>
        <p:nvSpPr>
          <p:cNvPr id="3" name="Text 1"/>
          <p:cNvSpPr>
            <a:spLocks noGrp="1"/>
          </p:cNvSpPr>
          <p:nvPr>
            <p:ph type="title" idx="101" hasCustomPrompt="1"/>
          </p:nvPr>
        </p:nvSpPr>
        <p:spPr>
          <a:xfrm>
            <a:off x="731520" y="2240280"/>
            <a:ext cx="6400800" cy="1005840"/>
          </a:xfrm>
          <a:prstGeom prst="rect">
            <a:avLst/>
          </a:prstGeom>
          <a:noFill/>
          <a:ln/>
        </p:spPr>
        <p:txBody>
          <a:bodyPr wrap="square" rtlCol="0"/>
          <a:lstStyle>
            <a:lvl1pPr marL="0" indent="0" algn="l">
              <a:buNone/>
              <a:defRPr lang="en-US" sz="6000" b="1" dirty="0">
                <a:solidFill>
                  <a:schemeClr val="bg1"/>
                </a:solidFill>
              </a:defRPr>
            </a:lvl1pPr>
          </a:lstStyle>
          <a:p>
            <a:pPr marL="0" indent="0" algn="l">
              <a:buNone/>
            </a:pPr>
            <a:endParaRPr lang="en-US" sz="6000" dirty="0"/>
          </a:p>
        </p:txBody>
      </p:sp>
      <p:sp>
        <p:nvSpPr>
          <p:cNvPr id="4" name="Text 1"/>
          <p:cNvSpPr>
            <a:spLocks noGrp="1"/>
          </p:cNvSpPr>
          <p:nvPr>
            <p:ph type="body" idx="102" hasCustomPrompt="1"/>
          </p:nvPr>
        </p:nvSpPr>
        <p:spPr>
          <a:xfrm>
            <a:off x="731520" y="3383280"/>
            <a:ext cx="6035040" cy="822960"/>
          </a:xfrm>
          <a:prstGeom prst="rect">
            <a:avLst/>
          </a:prstGeom>
          <a:noFill/>
          <a:ln/>
        </p:spPr>
        <p:txBody>
          <a:bodyPr wrap="square" rtlCol="0"/>
          <a:lstStyle>
            <a:lvl1pPr marL="0" indent="0">
              <a:buNone/>
              <a:defRPr lang="en-US" sz="1800" dirty="0">
                <a:solidFill>
                  <a:schemeClr val="bg2"/>
                </a:solidFill>
              </a:defRPr>
            </a:lvl1pPr>
          </a:lstStyle>
          <a:p>
            <a:pPr marL="0" indent="0">
              <a:buNone/>
            </a:pPr>
            <a:endParaRPr lang="en-US" sz="18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00232" y="6400800"/>
            <a:ext cx="73152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5F6B5F"/>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9.jp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5.jpg"/><Relationship Id="rId4" Type="http://schemas.openxmlformats.org/officeDocument/2006/relationships/image" Target="../media/image24.jp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1.jp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4.xml"/><Relationship Id="rId7" Type="http://schemas.openxmlformats.org/officeDocument/2006/relationships/image" Target="../media/image34.jp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3.jpg"/><Relationship Id="rId5" Type="http://schemas.openxmlformats.org/officeDocument/2006/relationships/image" Target="../media/image3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Logo chip"/>
          <p:cNvSpPr/>
          <p:nvPr/>
        </p:nvSpPr>
        <p:spPr>
          <a:xfrm>
            <a:off x="457200" y="411480"/>
            <a:ext cx="1371600" cy="566928"/>
          </a:xfrm>
          <a:prstGeom prst="roundRect">
            <a:avLst>
              <a:gd name="adj" fmla="val 12903"/>
            </a:avLst>
          </a:prstGeom>
          <a:solidFill>
            <a:schemeClr val="bg1"/>
          </a:solidFill>
          <a:ln/>
        </p:spPr>
      </p:sp>
      <p:pic>
        <p:nvPicPr>
          <p:cNvPr id="3" name="Logo" descr="/home/claude/img/endev_logo.png"/>
          <p:cNvPicPr>
            <a:picLocks noChangeAspect="1"/>
          </p:cNvPicPr>
          <p:nvPr/>
        </p:nvPicPr>
        <p:blipFill>
          <a:blip r:embed="rId3"/>
          <a:stretch>
            <a:fillRect/>
          </a:stretch>
        </p:blipFill>
        <p:spPr>
          <a:xfrm>
            <a:off x="640080" y="525780"/>
            <a:ext cx="1005840" cy="338328"/>
          </a:xfrm>
          <a:prstGeom prst="rect">
            <a:avLst/>
          </a:prstGeom>
        </p:spPr>
      </p:pic>
      <p:sp>
        <p:nvSpPr>
          <p:cNvPr id="4" name="Logo chip"/>
          <p:cNvSpPr/>
          <p:nvPr/>
        </p:nvSpPr>
        <p:spPr>
          <a:xfrm>
            <a:off x="2011680" y="411480"/>
            <a:ext cx="1691640" cy="566928"/>
          </a:xfrm>
          <a:prstGeom prst="roundRect">
            <a:avLst>
              <a:gd name="adj" fmla="val 12903"/>
            </a:avLst>
          </a:prstGeom>
          <a:solidFill>
            <a:schemeClr val="bg1"/>
          </a:solidFill>
          <a:ln/>
        </p:spPr>
      </p:sp>
      <p:pic>
        <p:nvPicPr>
          <p:cNvPr id="5" name="Logo" descr="/home/claude/img/thrive_logo.png"/>
          <p:cNvPicPr>
            <a:picLocks noChangeAspect="1"/>
          </p:cNvPicPr>
          <p:nvPr/>
        </p:nvPicPr>
        <p:blipFill>
          <a:blip r:embed="rId4"/>
          <a:stretch>
            <a:fillRect/>
          </a:stretch>
        </p:blipFill>
        <p:spPr>
          <a:xfrm>
            <a:off x="2171700" y="475945"/>
            <a:ext cx="1371600" cy="437998"/>
          </a:xfrm>
          <a:prstGeom prst="rect">
            <a:avLst/>
          </a:prstGeom>
        </p:spPr>
      </p:pic>
      <p:sp>
        <p:nvSpPr>
          <p:cNvPr id="6" name="Text 2"/>
          <p:cNvSpPr txBox="1"/>
          <p:nvPr/>
        </p:nvSpPr>
        <p:spPr>
          <a:xfrm>
            <a:off x="457200" y="1371600"/>
            <a:ext cx="566928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CASE STUDY   •   ENDEV INNOVATION WINDOW</a:t>
            </a:r>
            <a:endParaRPr lang="en-US" sz="1200" dirty="0"/>
          </a:p>
        </p:txBody>
      </p:sp>
      <p:sp>
        <p:nvSpPr>
          <p:cNvPr id="7" name="Text 1"/>
          <p:cNvSpPr>
            <a:spLocks noGrp="1"/>
          </p:cNvSpPr>
          <p:nvPr>
            <p:ph type="title" idx="101" hasCustomPrompt="1"/>
          </p:nvPr>
        </p:nvSpPr>
        <p:spPr>
          <a:xfrm>
            <a:off x="457200" y="1828800"/>
            <a:ext cx="5669280" cy="2103120"/>
          </a:xfrm>
          <a:prstGeom prst="rect">
            <a:avLst/>
          </a:prstGeom>
          <a:noFill/>
          <a:ln/>
        </p:spPr>
        <p:txBody>
          <a:bodyPr wrap="square" lIns="0" tIns="0" rIns="0" bIns="0" rtlCol="0" anchor="t"/>
          <a:lstStyle/>
          <a:p>
            <a:pPr marL="0" indent="0" algn="l">
              <a:buNone/>
            </a:pPr>
            <a:r>
              <a:rPr lang="en-US" sz="4000" b="1" dirty="0">
                <a:solidFill>
                  <a:schemeClr val="bg1"/>
                </a:solidFill>
              </a:rPr>
              <a:t>Powering Resilient Agro-Pastoral Livelihoods</a:t>
            </a:r>
            <a:endParaRPr lang="en-US" sz="4000" dirty="0"/>
          </a:p>
        </p:txBody>
      </p:sp>
      <p:sp>
        <p:nvSpPr>
          <p:cNvPr id="8" name="Text 1"/>
          <p:cNvSpPr>
            <a:spLocks noGrp="1"/>
          </p:cNvSpPr>
          <p:nvPr>
            <p:ph type="body" idx="102" hasCustomPrompt="1"/>
          </p:nvPr>
        </p:nvSpPr>
        <p:spPr>
          <a:xfrm>
            <a:off x="457200" y="4023360"/>
            <a:ext cx="5486400" cy="822960"/>
          </a:xfrm>
          <a:prstGeom prst="rect">
            <a:avLst/>
          </a:prstGeom>
          <a:noFill/>
          <a:ln/>
        </p:spPr>
        <p:txBody>
          <a:bodyPr wrap="square" lIns="0" tIns="0" rIns="0" bIns="0" rtlCol="0" anchor="t"/>
          <a:lstStyle/>
          <a:p>
            <a:pPr marL="0" indent="0">
              <a:buNone/>
            </a:pPr>
            <a:r>
              <a:rPr lang="en-US" sz="1600" dirty="0">
                <a:solidFill>
                  <a:schemeClr val="bg2"/>
                </a:solidFill>
              </a:rPr>
              <a:t>A shared solar Energy-as-a-Service model for Kenya’s arid and semi-arid lands.</a:t>
            </a:r>
            <a:endParaRPr lang="en-US" sz="1600" dirty="0"/>
          </a:p>
        </p:txBody>
      </p:sp>
      <p:sp>
        <p:nvSpPr>
          <p:cNvPr id="9" name="Text 5"/>
          <p:cNvSpPr txBox="1"/>
          <p:nvPr/>
        </p:nvSpPr>
        <p:spPr>
          <a:xfrm>
            <a:off x="457200" y="5257800"/>
            <a:ext cx="2377440" cy="228600"/>
          </a:xfrm>
          <a:prstGeom prst="rect">
            <a:avLst/>
          </a:prstGeom>
          <a:noFill/>
          <a:ln/>
        </p:spPr>
        <p:txBody>
          <a:bodyPr wrap="square" lIns="0" tIns="0" rIns="0" bIns="0" rtlCol="0" anchor="ctr"/>
          <a:lstStyle/>
          <a:p>
            <a:pPr marL="0" indent="0">
              <a:buNone/>
            </a:pPr>
            <a:r>
              <a:rPr lang="en-US" sz="950" b="1" kern="0" spc="100" dirty="0">
                <a:solidFill>
                  <a:schemeClr val="accent1"/>
                </a:solidFill>
              </a:rPr>
              <a:t>IMPLEMENTING PARTNER</a:t>
            </a:r>
            <a:endParaRPr lang="en-US" sz="950" dirty="0"/>
          </a:p>
        </p:txBody>
      </p:sp>
      <p:sp>
        <p:nvSpPr>
          <p:cNvPr id="10" name="Text 6"/>
          <p:cNvSpPr txBox="1"/>
          <p:nvPr/>
        </p:nvSpPr>
        <p:spPr>
          <a:xfrm>
            <a:off x="457200" y="5504688"/>
            <a:ext cx="2377440" cy="274320"/>
          </a:xfrm>
          <a:prstGeom prst="rect">
            <a:avLst/>
          </a:prstGeom>
          <a:noFill/>
          <a:ln/>
        </p:spPr>
        <p:txBody>
          <a:bodyPr wrap="square" lIns="0" tIns="0" rIns="0" bIns="0" rtlCol="0" anchor="t"/>
          <a:lstStyle/>
          <a:p>
            <a:pPr marL="0" indent="0">
              <a:buNone/>
            </a:pPr>
            <a:r>
              <a:rPr lang="en-US" sz="1250" b="1" dirty="0">
                <a:solidFill>
                  <a:schemeClr val="bg1"/>
                </a:solidFill>
              </a:rPr>
              <a:t>ThriveAgric Kenya</a:t>
            </a:r>
            <a:endParaRPr lang="en-US" sz="1250" dirty="0"/>
          </a:p>
        </p:txBody>
      </p:sp>
      <p:sp>
        <p:nvSpPr>
          <p:cNvPr id="11" name="Text 7"/>
          <p:cNvSpPr txBox="1"/>
          <p:nvPr/>
        </p:nvSpPr>
        <p:spPr>
          <a:xfrm>
            <a:off x="2560320" y="5257800"/>
            <a:ext cx="2377440" cy="228600"/>
          </a:xfrm>
          <a:prstGeom prst="rect">
            <a:avLst/>
          </a:prstGeom>
          <a:noFill/>
          <a:ln/>
        </p:spPr>
        <p:txBody>
          <a:bodyPr wrap="square" lIns="0" tIns="0" rIns="0" bIns="0" rtlCol="0" anchor="ctr"/>
          <a:lstStyle/>
          <a:p>
            <a:pPr marL="0" indent="0">
              <a:buNone/>
            </a:pPr>
            <a:r>
              <a:rPr lang="en-US" sz="950" b="1" kern="0" spc="100" dirty="0">
                <a:solidFill>
                  <a:schemeClr val="accent1"/>
                </a:solidFill>
              </a:rPr>
              <a:t>COUNTIES</a:t>
            </a:r>
            <a:endParaRPr lang="en-US" sz="950" dirty="0"/>
          </a:p>
        </p:txBody>
      </p:sp>
      <p:sp>
        <p:nvSpPr>
          <p:cNvPr id="12" name="Text 8"/>
          <p:cNvSpPr txBox="1"/>
          <p:nvPr/>
        </p:nvSpPr>
        <p:spPr>
          <a:xfrm>
            <a:off x="2560320" y="5504688"/>
            <a:ext cx="2377440" cy="274320"/>
          </a:xfrm>
          <a:prstGeom prst="rect">
            <a:avLst/>
          </a:prstGeom>
          <a:noFill/>
          <a:ln/>
        </p:spPr>
        <p:txBody>
          <a:bodyPr wrap="square" lIns="0" tIns="0" rIns="0" bIns="0" rtlCol="0" anchor="t"/>
          <a:lstStyle/>
          <a:p>
            <a:pPr marL="0" indent="0">
              <a:buNone/>
            </a:pPr>
            <a:r>
              <a:rPr lang="en-US" sz="1250" b="1" dirty="0">
                <a:solidFill>
                  <a:schemeClr val="bg1"/>
                </a:solidFill>
              </a:rPr>
              <a:t>Turkana • Isiolo • West Pokot</a:t>
            </a:r>
            <a:endParaRPr lang="en-US" sz="1250" dirty="0"/>
          </a:p>
        </p:txBody>
      </p:sp>
      <p:sp>
        <p:nvSpPr>
          <p:cNvPr id="13" name="Text 9"/>
          <p:cNvSpPr txBox="1"/>
          <p:nvPr/>
        </p:nvSpPr>
        <p:spPr>
          <a:xfrm>
            <a:off x="4983480" y="5257800"/>
            <a:ext cx="2377440" cy="228600"/>
          </a:xfrm>
          <a:prstGeom prst="rect">
            <a:avLst/>
          </a:prstGeom>
          <a:noFill/>
          <a:ln/>
        </p:spPr>
        <p:txBody>
          <a:bodyPr wrap="square" lIns="0" tIns="0" rIns="0" bIns="0" rtlCol="0" anchor="ctr"/>
          <a:lstStyle/>
          <a:p>
            <a:pPr marL="0" indent="0">
              <a:buNone/>
            </a:pPr>
            <a:r>
              <a:rPr lang="en-US" sz="950" b="1" kern="0" spc="100" dirty="0">
                <a:solidFill>
                  <a:schemeClr val="accent1"/>
                </a:solidFill>
              </a:rPr>
              <a:t>PROJECT CODE</a:t>
            </a:r>
            <a:endParaRPr lang="en-US" sz="950" dirty="0"/>
          </a:p>
        </p:txBody>
      </p:sp>
      <p:sp>
        <p:nvSpPr>
          <p:cNvPr id="14" name="Text 10"/>
          <p:cNvSpPr txBox="1"/>
          <p:nvPr/>
        </p:nvSpPr>
        <p:spPr>
          <a:xfrm>
            <a:off x="4983480" y="5504688"/>
            <a:ext cx="2377440" cy="274320"/>
          </a:xfrm>
          <a:prstGeom prst="rect">
            <a:avLst/>
          </a:prstGeom>
          <a:noFill/>
          <a:ln/>
        </p:spPr>
        <p:txBody>
          <a:bodyPr wrap="square" lIns="0" tIns="0" rIns="0" bIns="0" rtlCol="0" anchor="t"/>
          <a:lstStyle/>
          <a:p>
            <a:pPr marL="0" indent="0">
              <a:buNone/>
            </a:pPr>
            <a:r>
              <a:rPr lang="en-US" sz="1250" b="1" dirty="0">
                <a:solidFill>
                  <a:schemeClr val="bg1"/>
                </a:solidFill>
              </a:rPr>
              <a:t>END5S2509</a:t>
            </a:r>
            <a:endParaRPr lang="en-US" sz="1250" dirty="0"/>
          </a:p>
        </p:txBody>
      </p:sp>
      <p:pic>
        <p:nvPicPr>
          <p:cNvPr id="15" name="Hero photo"/>
          <p:cNvPicPr>
            <a:picLocks noChangeAspect="1"/>
          </p:cNvPicPr>
          <p:nvPr/>
        </p:nvPicPr>
        <p:blipFill>
          <a:blip r:embed="rId5"/>
          <a:srcRect/>
          <a:stretch/>
        </p:blipFill>
        <p:spPr>
          <a:xfrm>
            <a:off x="5490000" y="913943"/>
            <a:ext cx="6241752" cy="2255271"/>
          </a:xfrm>
          <a:prstGeom prst="rect">
            <a:avLst/>
          </a:prstGeom>
        </p:spPr>
      </p:pic>
      <p:sp>
        <p:nvSpPr>
          <p:cNvPr id="16" name="Caption band"/>
          <p:cNvSpPr/>
          <p:nvPr/>
        </p:nvSpPr>
        <p:spPr>
          <a:xfrm>
            <a:off x="6336792" y="3410712"/>
            <a:ext cx="5394960" cy="292608"/>
          </a:xfrm>
          <a:prstGeom prst="rect">
            <a:avLst/>
          </a:prstGeom>
          <a:solidFill>
            <a:schemeClr val="tx2">
              <a:alpha val="78000"/>
            </a:schemeClr>
          </a:solidFill>
          <a:ln/>
        </p:spPr>
      </p:sp>
      <p:sp>
        <p:nvSpPr>
          <p:cNvPr id="17" name="Caption"/>
          <p:cNvSpPr txBox="1"/>
          <p:nvPr/>
        </p:nvSpPr>
        <p:spPr>
          <a:xfrm>
            <a:off x="7360920" y="3169214"/>
            <a:ext cx="5212080" cy="292608"/>
          </a:xfrm>
          <a:prstGeom prst="rect">
            <a:avLst/>
          </a:prstGeom>
          <a:noFill/>
          <a:ln/>
        </p:spPr>
        <p:txBody>
          <a:bodyPr wrap="square" lIns="0" tIns="0" rIns="0" bIns="0" rtlCol="0" anchor="ctr"/>
          <a:lstStyle/>
          <a:p>
            <a:pPr marL="0" indent="0">
              <a:buNone/>
            </a:pPr>
            <a:r>
              <a:rPr lang="en-US" sz="1050" dirty="0">
                <a:solidFill>
                  <a:schemeClr val="bg1"/>
                </a:solidFill>
              </a:rPr>
              <a:t>Furrow irrigation on sorghum</a:t>
            </a:r>
            <a:endParaRPr lang="en-US" sz="1050" dirty="0"/>
          </a:p>
        </p:txBody>
      </p:sp>
      <p:pic>
        <p:nvPicPr>
          <p:cNvPr id="18" name="Photo community" descr="Community sensitisation meeting"/>
          <p:cNvPicPr>
            <a:picLocks noChangeAspect="1"/>
          </p:cNvPicPr>
          <p:nvPr/>
        </p:nvPicPr>
        <p:blipFill>
          <a:blip r:embed="rId6"/>
          <a:stretch>
            <a:fillRect/>
          </a:stretch>
        </p:blipFill>
        <p:spPr>
          <a:xfrm>
            <a:off x="6158960" y="3706617"/>
            <a:ext cx="3241952" cy="2255271"/>
          </a:xfrm>
          <a:prstGeom prst="rect">
            <a:avLst/>
          </a:prstGeom>
        </p:spPr>
      </p:pic>
      <p:sp>
        <p:nvSpPr>
          <p:cNvPr id="19" name="Caption band"/>
          <p:cNvSpPr/>
          <p:nvPr/>
        </p:nvSpPr>
        <p:spPr>
          <a:xfrm>
            <a:off x="6510041" y="5702559"/>
            <a:ext cx="2628900" cy="292608"/>
          </a:xfrm>
          <a:prstGeom prst="rect">
            <a:avLst/>
          </a:prstGeom>
          <a:solidFill>
            <a:schemeClr val="tx2">
              <a:alpha val="78000"/>
            </a:schemeClr>
          </a:solidFill>
          <a:ln/>
        </p:spPr>
      </p:sp>
      <p:sp>
        <p:nvSpPr>
          <p:cNvPr id="20" name="Caption"/>
          <p:cNvSpPr txBox="1"/>
          <p:nvPr/>
        </p:nvSpPr>
        <p:spPr>
          <a:xfrm>
            <a:off x="6692921" y="5705856"/>
            <a:ext cx="2446020" cy="292608"/>
          </a:xfrm>
          <a:prstGeom prst="rect">
            <a:avLst/>
          </a:prstGeom>
          <a:noFill/>
          <a:ln/>
        </p:spPr>
        <p:txBody>
          <a:bodyPr wrap="square" lIns="0" tIns="0" rIns="0" bIns="0" rtlCol="0" anchor="ctr"/>
          <a:lstStyle/>
          <a:p>
            <a:pPr marL="0" indent="0">
              <a:buNone/>
            </a:pPr>
            <a:r>
              <a:rPr lang="en-US" sz="1050" dirty="0">
                <a:solidFill>
                  <a:schemeClr val="bg1"/>
                </a:solidFill>
              </a:rPr>
              <a:t>Community sensitisation meeting</a:t>
            </a:r>
            <a:endParaRPr lang="en-US" sz="1050" dirty="0"/>
          </a:p>
        </p:txBody>
      </p:sp>
      <p:pic>
        <p:nvPicPr>
          <p:cNvPr id="21" name="Photo thresher" descr="Thresher at work, Turkana"/>
          <p:cNvPicPr>
            <a:picLocks noChangeAspect="1"/>
          </p:cNvPicPr>
          <p:nvPr/>
        </p:nvPicPr>
        <p:blipFill>
          <a:blip r:embed="rId7"/>
          <a:stretch>
            <a:fillRect/>
          </a:stretch>
        </p:blipFill>
        <p:spPr>
          <a:xfrm>
            <a:off x="9444822" y="3693471"/>
            <a:ext cx="2638011" cy="2229374"/>
          </a:xfrm>
          <a:prstGeom prst="rect">
            <a:avLst/>
          </a:prstGeom>
        </p:spPr>
      </p:pic>
      <p:sp>
        <p:nvSpPr>
          <p:cNvPr id="22" name="Caption band"/>
          <p:cNvSpPr/>
          <p:nvPr/>
        </p:nvSpPr>
        <p:spPr>
          <a:xfrm>
            <a:off x="9476148" y="5669280"/>
            <a:ext cx="2628900" cy="292608"/>
          </a:xfrm>
          <a:prstGeom prst="rect">
            <a:avLst/>
          </a:prstGeom>
          <a:solidFill>
            <a:schemeClr val="tx2">
              <a:alpha val="78000"/>
            </a:schemeClr>
          </a:solidFill>
          <a:ln/>
        </p:spPr>
      </p:sp>
      <p:sp>
        <p:nvSpPr>
          <p:cNvPr id="23" name="Caption"/>
          <p:cNvSpPr txBox="1"/>
          <p:nvPr/>
        </p:nvSpPr>
        <p:spPr>
          <a:xfrm>
            <a:off x="9766470" y="5681347"/>
            <a:ext cx="2446020" cy="292608"/>
          </a:xfrm>
          <a:prstGeom prst="rect">
            <a:avLst/>
          </a:prstGeom>
          <a:noFill/>
          <a:ln/>
        </p:spPr>
        <p:txBody>
          <a:bodyPr wrap="square" lIns="0" tIns="0" rIns="0" bIns="0" rtlCol="0" anchor="ctr"/>
          <a:lstStyle/>
          <a:p>
            <a:pPr marL="0" indent="0">
              <a:buNone/>
            </a:pPr>
            <a:r>
              <a:rPr lang="en-US" sz="1050" dirty="0">
                <a:solidFill>
                  <a:schemeClr val="bg1"/>
                </a:solidFill>
              </a:rPr>
              <a:t>Thresher at work, Turkana</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457200" y="786384"/>
            <a:ext cx="8229600" cy="237744"/>
          </a:xfrm>
          <a:prstGeom prst="rect">
            <a:avLst/>
          </a:prstGeom>
          <a:noFill/>
          <a:ln/>
        </p:spPr>
        <p:txBody>
          <a:bodyPr wrap="square" lIns="0" tIns="0" rIns="0" bIns="0" rtlCol="0" anchor="ctr"/>
          <a:lstStyle/>
          <a:p>
            <a:pPr marL="0" indent="0">
              <a:buNone/>
            </a:pPr>
            <a:r>
              <a:rPr lang="en-US" sz="1100" b="1" kern="0" spc="200" dirty="0">
                <a:solidFill>
                  <a:schemeClr val="accent1"/>
                </a:solidFill>
              </a:rPr>
              <a:t>OUR SOLUTION</a:t>
            </a:r>
            <a:endParaRPr lang="en-US" sz="1100" dirty="0"/>
          </a:p>
        </p:txBody>
      </p:sp>
      <p:sp>
        <p:nvSpPr>
          <p:cNvPr id="3" name="Text 1"/>
          <p:cNvSpPr>
            <a:spLocks noGrp="1"/>
          </p:cNvSpPr>
          <p:nvPr>
            <p:ph type="title" idx="104" hasCustomPrompt="1"/>
          </p:nvPr>
        </p:nvSpPr>
        <p:spPr>
          <a:xfrm>
            <a:off x="457200" y="1024128"/>
            <a:ext cx="11274552" cy="566928"/>
          </a:xfrm>
          <a:prstGeom prst="rect">
            <a:avLst/>
          </a:prstGeom>
          <a:noFill/>
          <a:ln/>
        </p:spPr>
        <p:txBody>
          <a:bodyPr wrap="square" lIns="0" tIns="0" rIns="0" bIns="0" rtlCol="0" anchor="ctr"/>
          <a:lstStyle/>
          <a:p>
            <a:pPr marL="0" indent="0" algn="l">
              <a:buNone/>
            </a:pPr>
            <a:r>
              <a:rPr lang="en-US" sz="3000" b="1" dirty="0">
                <a:solidFill>
                  <a:schemeClr val="tx2"/>
                </a:solidFill>
              </a:rPr>
              <a:t>Bundled solar energy, as a service</a:t>
            </a:r>
            <a:endParaRPr lang="en-US" sz="3000" dirty="0"/>
          </a:p>
        </p:txBody>
      </p:sp>
      <p:sp>
        <p:nvSpPr>
          <p:cNvPr id="4" name="Text 1"/>
          <p:cNvSpPr>
            <a:spLocks noGrp="1"/>
          </p:cNvSpPr>
          <p:nvPr>
            <p:ph type="body" idx="105" hasCustomPrompt="1"/>
          </p:nvPr>
        </p:nvSpPr>
        <p:spPr>
          <a:xfrm>
            <a:off x="457200" y="1627632"/>
            <a:ext cx="11274552" cy="411480"/>
          </a:xfrm>
          <a:prstGeom prst="rect">
            <a:avLst/>
          </a:prstGeom>
          <a:noFill/>
          <a:ln/>
        </p:spPr>
        <p:txBody>
          <a:bodyPr wrap="square" lIns="0" tIns="0" rIns="0" bIns="0" rtlCol="0" anchor="t"/>
          <a:lstStyle/>
          <a:p>
            <a:pPr marL="0" indent="0">
              <a:buNone/>
            </a:pPr>
            <a:r>
              <a:rPr lang="en-US" sz="1400" dirty="0">
                <a:solidFill>
                  <a:schemeClr val="accent6"/>
                </a:solidFill>
              </a:rPr>
              <a:t>Instead of selling one pump to one farmer, we deliver a bundle of solar-powered services through community Farmer Service Hubs. Farmers pay for use, not ownership.</a:t>
            </a:r>
            <a:endParaRPr lang="en-US" sz="1400" dirty="0"/>
          </a:p>
        </p:txBody>
      </p:sp>
      <p:sp>
        <p:nvSpPr>
          <p:cNvPr id="5" name="Card"/>
          <p:cNvSpPr/>
          <p:nvPr/>
        </p:nvSpPr>
        <p:spPr>
          <a:xfrm>
            <a:off x="457200" y="2240280"/>
            <a:ext cx="3154680" cy="1828800"/>
          </a:xfrm>
          <a:prstGeom prst="roundRect">
            <a:avLst>
              <a:gd name="adj" fmla="val 5000"/>
            </a:avLst>
          </a:prstGeom>
          <a:solidFill>
            <a:schemeClr val="bg2"/>
          </a:solidFill>
          <a:ln/>
        </p:spPr>
      </p:sp>
      <p:sp>
        <p:nvSpPr>
          <p:cNvPr id="6" name="Marker"/>
          <p:cNvSpPr/>
          <p:nvPr/>
        </p:nvSpPr>
        <p:spPr>
          <a:xfrm>
            <a:off x="685800" y="2468880"/>
            <a:ext cx="548640" cy="548640"/>
          </a:xfrm>
          <a:prstGeom prst="ellipse">
            <a:avLst/>
          </a:prstGeom>
          <a:solidFill>
            <a:schemeClr val="accent4"/>
          </a:solidFill>
          <a:ln/>
        </p:spPr>
      </p:sp>
      <p:pic>
        <p:nvPicPr>
          <p:cNvPr id="7" name="Icon" descr="preencoded.png"/>
          <p:cNvPicPr>
            <a:picLocks noChangeAspect="1"/>
          </p:cNvPicPr>
          <p:nvPr/>
        </p:nvPicPr>
        <p:blipFill>
          <a:blip r:embed="rId3"/>
          <a:stretch>
            <a:fillRect/>
          </a:stretch>
        </p:blipFill>
        <p:spPr>
          <a:xfrm>
            <a:off x="817474" y="2600554"/>
            <a:ext cx="285293" cy="285293"/>
          </a:xfrm>
          <a:prstGeom prst="rect">
            <a:avLst/>
          </a:prstGeom>
        </p:spPr>
      </p:pic>
      <p:sp>
        <p:nvSpPr>
          <p:cNvPr id="8" name="Text 5"/>
          <p:cNvSpPr txBox="1"/>
          <p:nvPr/>
        </p:nvSpPr>
        <p:spPr>
          <a:xfrm>
            <a:off x="1371600" y="2468880"/>
            <a:ext cx="2057400" cy="548640"/>
          </a:xfrm>
          <a:prstGeom prst="rect">
            <a:avLst/>
          </a:prstGeom>
          <a:noFill/>
          <a:ln/>
        </p:spPr>
        <p:txBody>
          <a:bodyPr wrap="square" lIns="0" tIns="0" rIns="0" bIns="0" rtlCol="0" anchor="ctr"/>
          <a:lstStyle/>
          <a:p>
            <a:pPr marL="0" indent="0">
              <a:buNone/>
            </a:pPr>
            <a:r>
              <a:rPr lang="en-US" sz="1500" b="1" dirty="0">
                <a:solidFill>
                  <a:schemeClr val="tx2"/>
                </a:solidFill>
              </a:rPr>
              <a:t>Shared solar infrastructure</a:t>
            </a:r>
            <a:endParaRPr lang="en-US" sz="1500" dirty="0"/>
          </a:p>
        </p:txBody>
      </p:sp>
      <p:sp>
        <p:nvSpPr>
          <p:cNvPr id="9" name="Text 6"/>
          <p:cNvSpPr txBox="1"/>
          <p:nvPr/>
        </p:nvSpPr>
        <p:spPr>
          <a:xfrm>
            <a:off x="685800" y="3154680"/>
            <a:ext cx="2697480" cy="822960"/>
          </a:xfrm>
          <a:prstGeom prst="rect">
            <a:avLst/>
          </a:prstGeom>
          <a:noFill/>
          <a:ln/>
        </p:spPr>
        <p:txBody>
          <a:bodyPr wrap="square" lIns="0" tIns="0" rIns="0" bIns="0" rtlCol="0" anchor="t"/>
          <a:lstStyle/>
          <a:p>
            <a:pPr marL="0" indent="0">
              <a:buNone/>
            </a:pPr>
            <a:r>
              <a:rPr lang="en-US" sz="1400" dirty="0">
                <a:solidFill>
                  <a:schemeClr val="tx1"/>
                </a:solidFill>
              </a:rPr>
              <a:t>Mobile solar pumps and threshers shared across farmer groups, with no upfront ownership cost.</a:t>
            </a:r>
            <a:endParaRPr lang="en-US" sz="1400" dirty="0"/>
          </a:p>
        </p:txBody>
      </p:sp>
      <p:sp>
        <p:nvSpPr>
          <p:cNvPr id="10" name="Card"/>
          <p:cNvSpPr/>
          <p:nvPr/>
        </p:nvSpPr>
        <p:spPr>
          <a:xfrm>
            <a:off x="3886200" y="2240280"/>
            <a:ext cx="3154680" cy="1828800"/>
          </a:xfrm>
          <a:prstGeom prst="roundRect">
            <a:avLst>
              <a:gd name="adj" fmla="val 5000"/>
            </a:avLst>
          </a:prstGeom>
          <a:solidFill>
            <a:schemeClr val="bg2"/>
          </a:solidFill>
          <a:ln/>
        </p:spPr>
      </p:sp>
      <p:sp>
        <p:nvSpPr>
          <p:cNvPr id="11" name="Marker"/>
          <p:cNvSpPr/>
          <p:nvPr/>
        </p:nvSpPr>
        <p:spPr>
          <a:xfrm>
            <a:off x="4114800" y="2468880"/>
            <a:ext cx="548640" cy="548640"/>
          </a:xfrm>
          <a:prstGeom prst="ellipse">
            <a:avLst/>
          </a:prstGeom>
          <a:solidFill>
            <a:schemeClr val="accent4"/>
          </a:solidFill>
          <a:ln/>
        </p:spPr>
      </p:sp>
      <p:pic>
        <p:nvPicPr>
          <p:cNvPr id="12" name="Icon" descr="preencoded.png"/>
          <p:cNvPicPr>
            <a:picLocks noChangeAspect="1"/>
          </p:cNvPicPr>
          <p:nvPr/>
        </p:nvPicPr>
        <p:blipFill>
          <a:blip r:embed="rId4"/>
          <a:stretch>
            <a:fillRect/>
          </a:stretch>
        </p:blipFill>
        <p:spPr>
          <a:xfrm>
            <a:off x="4246474" y="2600554"/>
            <a:ext cx="285293" cy="285293"/>
          </a:xfrm>
          <a:prstGeom prst="rect">
            <a:avLst/>
          </a:prstGeom>
        </p:spPr>
      </p:pic>
      <p:sp>
        <p:nvSpPr>
          <p:cNvPr id="13" name="Text 9"/>
          <p:cNvSpPr txBox="1"/>
          <p:nvPr/>
        </p:nvSpPr>
        <p:spPr>
          <a:xfrm>
            <a:off x="4800600" y="2468880"/>
            <a:ext cx="2057400" cy="548640"/>
          </a:xfrm>
          <a:prstGeom prst="rect">
            <a:avLst/>
          </a:prstGeom>
          <a:noFill/>
          <a:ln/>
        </p:spPr>
        <p:txBody>
          <a:bodyPr wrap="square" lIns="0" tIns="0" rIns="0" bIns="0" rtlCol="0" anchor="ctr"/>
          <a:lstStyle/>
          <a:p>
            <a:pPr marL="0" indent="0">
              <a:buNone/>
            </a:pPr>
            <a:r>
              <a:rPr lang="en-US" sz="1500" b="1" dirty="0">
                <a:solidFill>
                  <a:schemeClr val="tx2"/>
                </a:solidFill>
              </a:rPr>
              <a:t>Embedded finance + offtake</a:t>
            </a:r>
            <a:endParaRPr lang="en-US" sz="1500" dirty="0"/>
          </a:p>
        </p:txBody>
      </p:sp>
      <p:sp>
        <p:nvSpPr>
          <p:cNvPr id="14" name="Text 10"/>
          <p:cNvSpPr txBox="1"/>
          <p:nvPr/>
        </p:nvSpPr>
        <p:spPr>
          <a:xfrm>
            <a:off x="4114800" y="3154680"/>
            <a:ext cx="2697480" cy="822960"/>
          </a:xfrm>
          <a:prstGeom prst="rect">
            <a:avLst/>
          </a:prstGeom>
          <a:noFill/>
          <a:ln/>
        </p:spPr>
        <p:txBody>
          <a:bodyPr wrap="square" lIns="0" tIns="0" rIns="0" bIns="0" rtlCol="0" anchor="t"/>
          <a:lstStyle/>
          <a:p>
            <a:pPr marL="0" indent="0">
              <a:buNone/>
            </a:pPr>
            <a:r>
              <a:rPr lang="en-US" sz="1400" dirty="0">
                <a:solidFill>
                  <a:schemeClr val="tx1"/>
                </a:solidFill>
              </a:rPr>
              <a:t>Inputs advanced; repayment tied to harvest income and guaranteed offtake.</a:t>
            </a:r>
            <a:endParaRPr lang="en-US" sz="1400" dirty="0"/>
          </a:p>
        </p:txBody>
      </p:sp>
      <p:sp>
        <p:nvSpPr>
          <p:cNvPr id="15" name="Card"/>
          <p:cNvSpPr/>
          <p:nvPr/>
        </p:nvSpPr>
        <p:spPr>
          <a:xfrm>
            <a:off x="457200" y="4343400"/>
            <a:ext cx="3154680" cy="1828800"/>
          </a:xfrm>
          <a:prstGeom prst="roundRect">
            <a:avLst>
              <a:gd name="adj" fmla="val 5000"/>
            </a:avLst>
          </a:prstGeom>
          <a:solidFill>
            <a:schemeClr val="bg2"/>
          </a:solidFill>
          <a:ln/>
        </p:spPr>
      </p:sp>
      <p:sp>
        <p:nvSpPr>
          <p:cNvPr id="16" name="Marker"/>
          <p:cNvSpPr/>
          <p:nvPr/>
        </p:nvSpPr>
        <p:spPr>
          <a:xfrm>
            <a:off x="685800" y="4572000"/>
            <a:ext cx="548640" cy="548640"/>
          </a:xfrm>
          <a:prstGeom prst="ellipse">
            <a:avLst/>
          </a:prstGeom>
          <a:solidFill>
            <a:schemeClr val="accent4"/>
          </a:solidFill>
          <a:ln/>
        </p:spPr>
      </p:sp>
      <p:pic>
        <p:nvPicPr>
          <p:cNvPr id="17" name="Icon" descr="preencoded.png"/>
          <p:cNvPicPr>
            <a:picLocks noChangeAspect="1"/>
          </p:cNvPicPr>
          <p:nvPr/>
        </p:nvPicPr>
        <p:blipFill>
          <a:blip r:embed="rId5"/>
          <a:stretch>
            <a:fillRect/>
          </a:stretch>
        </p:blipFill>
        <p:spPr>
          <a:xfrm>
            <a:off x="817474" y="4703674"/>
            <a:ext cx="285293" cy="285293"/>
          </a:xfrm>
          <a:prstGeom prst="rect">
            <a:avLst/>
          </a:prstGeom>
        </p:spPr>
      </p:pic>
      <p:sp>
        <p:nvSpPr>
          <p:cNvPr id="18" name="Text 13"/>
          <p:cNvSpPr txBox="1"/>
          <p:nvPr/>
        </p:nvSpPr>
        <p:spPr>
          <a:xfrm>
            <a:off x="1371600" y="4572000"/>
            <a:ext cx="2057400" cy="548640"/>
          </a:xfrm>
          <a:prstGeom prst="rect">
            <a:avLst/>
          </a:prstGeom>
          <a:noFill/>
          <a:ln/>
        </p:spPr>
        <p:txBody>
          <a:bodyPr wrap="square" lIns="0" tIns="0" rIns="0" bIns="0" rtlCol="0" anchor="ctr"/>
          <a:lstStyle/>
          <a:p>
            <a:pPr marL="0" indent="0">
              <a:buNone/>
            </a:pPr>
            <a:r>
              <a:rPr lang="en-US" sz="1500" b="1" dirty="0">
                <a:solidFill>
                  <a:schemeClr val="tx2"/>
                </a:solidFill>
              </a:rPr>
              <a:t>Digital enablement (AOS)</a:t>
            </a:r>
            <a:endParaRPr lang="en-US" sz="1500" dirty="0"/>
          </a:p>
        </p:txBody>
      </p:sp>
      <p:sp>
        <p:nvSpPr>
          <p:cNvPr id="19" name="Text 14"/>
          <p:cNvSpPr txBox="1"/>
          <p:nvPr/>
        </p:nvSpPr>
        <p:spPr>
          <a:xfrm>
            <a:off x="685800" y="5257800"/>
            <a:ext cx="2697480" cy="822960"/>
          </a:xfrm>
          <a:prstGeom prst="rect">
            <a:avLst/>
          </a:prstGeom>
          <a:noFill/>
          <a:ln/>
        </p:spPr>
        <p:txBody>
          <a:bodyPr wrap="square" lIns="0" tIns="0" rIns="0" bIns="0" rtlCol="0" anchor="t"/>
          <a:lstStyle/>
          <a:p>
            <a:pPr marL="0" indent="0">
              <a:buNone/>
            </a:pPr>
            <a:r>
              <a:rPr lang="en-US" sz="1400" dirty="0">
                <a:solidFill>
                  <a:schemeClr val="tx1"/>
                </a:solidFill>
              </a:rPr>
              <a:t>Farmer profiles, usage and payments tracked on one platform.</a:t>
            </a:r>
            <a:endParaRPr lang="en-US" sz="1400" dirty="0"/>
          </a:p>
        </p:txBody>
      </p:sp>
      <p:sp>
        <p:nvSpPr>
          <p:cNvPr id="20" name="Card"/>
          <p:cNvSpPr/>
          <p:nvPr/>
        </p:nvSpPr>
        <p:spPr>
          <a:xfrm>
            <a:off x="3886200" y="4343400"/>
            <a:ext cx="3154680" cy="1828800"/>
          </a:xfrm>
          <a:prstGeom prst="roundRect">
            <a:avLst>
              <a:gd name="adj" fmla="val 5000"/>
            </a:avLst>
          </a:prstGeom>
          <a:solidFill>
            <a:schemeClr val="bg2"/>
          </a:solidFill>
          <a:ln/>
        </p:spPr>
      </p:sp>
      <p:sp>
        <p:nvSpPr>
          <p:cNvPr id="21" name="Marker"/>
          <p:cNvSpPr/>
          <p:nvPr/>
        </p:nvSpPr>
        <p:spPr>
          <a:xfrm>
            <a:off x="4114800" y="4572000"/>
            <a:ext cx="548640" cy="548640"/>
          </a:xfrm>
          <a:prstGeom prst="ellipse">
            <a:avLst/>
          </a:prstGeom>
          <a:solidFill>
            <a:schemeClr val="accent4"/>
          </a:solidFill>
          <a:ln/>
        </p:spPr>
      </p:sp>
      <p:pic>
        <p:nvPicPr>
          <p:cNvPr id="22" name="Icon" descr="preencoded.png"/>
          <p:cNvPicPr>
            <a:picLocks noChangeAspect="1"/>
          </p:cNvPicPr>
          <p:nvPr/>
        </p:nvPicPr>
        <p:blipFill>
          <a:blip r:embed="rId6"/>
          <a:stretch>
            <a:fillRect/>
          </a:stretch>
        </p:blipFill>
        <p:spPr>
          <a:xfrm>
            <a:off x="4246474" y="4703674"/>
            <a:ext cx="285293" cy="285293"/>
          </a:xfrm>
          <a:prstGeom prst="rect">
            <a:avLst/>
          </a:prstGeom>
        </p:spPr>
      </p:pic>
      <p:sp>
        <p:nvSpPr>
          <p:cNvPr id="23" name="Text 17"/>
          <p:cNvSpPr txBox="1"/>
          <p:nvPr/>
        </p:nvSpPr>
        <p:spPr>
          <a:xfrm>
            <a:off x="4800600" y="4572000"/>
            <a:ext cx="2057400" cy="548640"/>
          </a:xfrm>
          <a:prstGeom prst="rect">
            <a:avLst/>
          </a:prstGeom>
          <a:noFill/>
          <a:ln/>
        </p:spPr>
        <p:txBody>
          <a:bodyPr wrap="square" lIns="0" tIns="0" rIns="0" bIns="0" rtlCol="0" anchor="ctr"/>
          <a:lstStyle/>
          <a:p>
            <a:pPr marL="0" indent="0">
              <a:buNone/>
            </a:pPr>
            <a:r>
              <a:rPr lang="en-US" sz="1500" b="1" dirty="0">
                <a:solidFill>
                  <a:schemeClr val="tx2"/>
                </a:solidFill>
              </a:rPr>
              <a:t>Agro-pastoral focus</a:t>
            </a:r>
            <a:endParaRPr lang="en-US" sz="1500" dirty="0"/>
          </a:p>
        </p:txBody>
      </p:sp>
      <p:sp>
        <p:nvSpPr>
          <p:cNvPr id="24" name="Text 18"/>
          <p:cNvSpPr txBox="1"/>
          <p:nvPr/>
        </p:nvSpPr>
        <p:spPr>
          <a:xfrm>
            <a:off x="4114800" y="5257800"/>
            <a:ext cx="2697480" cy="822960"/>
          </a:xfrm>
          <a:prstGeom prst="rect">
            <a:avLst/>
          </a:prstGeom>
          <a:noFill/>
          <a:ln/>
        </p:spPr>
        <p:txBody>
          <a:bodyPr wrap="square" lIns="0" tIns="0" rIns="0" bIns="0" rtlCol="0" anchor="t"/>
          <a:lstStyle/>
          <a:p>
            <a:pPr marL="0" indent="0">
              <a:buNone/>
            </a:pPr>
            <a:r>
              <a:rPr lang="en-US" sz="1400" dirty="0">
                <a:solidFill>
                  <a:schemeClr val="tx1"/>
                </a:solidFill>
              </a:rPr>
              <a:t>Drought-tolerant sorghum and millet for food and livestock feed.</a:t>
            </a:r>
            <a:endParaRPr lang="en-US" sz="1400" dirty="0"/>
          </a:p>
        </p:txBody>
      </p:sp>
      <p:pic>
        <p:nvPicPr>
          <p:cNvPr id="25" name="Photo plot" descr="Shared solar pumping at a farmer plot"/>
          <p:cNvPicPr>
            <a:picLocks noChangeAspect="1"/>
          </p:cNvPicPr>
          <p:nvPr/>
        </p:nvPicPr>
        <p:blipFill>
          <a:blip r:embed="rId7"/>
          <a:stretch>
            <a:fillRect/>
          </a:stretch>
        </p:blipFill>
        <p:spPr>
          <a:xfrm>
            <a:off x="7315200" y="2240280"/>
            <a:ext cx="4416552" cy="2651760"/>
          </a:xfrm>
          <a:prstGeom prst="rect">
            <a:avLst/>
          </a:prstGeom>
        </p:spPr>
      </p:pic>
      <p:sp>
        <p:nvSpPr>
          <p:cNvPr id="26" name="Caption band"/>
          <p:cNvSpPr/>
          <p:nvPr/>
        </p:nvSpPr>
        <p:spPr>
          <a:xfrm>
            <a:off x="7315200" y="4599432"/>
            <a:ext cx="4416552" cy="292608"/>
          </a:xfrm>
          <a:prstGeom prst="rect">
            <a:avLst/>
          </a:prstGeom>
          <a:solidFill>
            <a:schemeClr val="tx2">
              <a:alpha val="78000"/>
            </a:schemeClr>
          </a:solidFill>
          <a:ln/>
        </p:spPr>
      </p:sp>
      <p:sp>
        <p:nvSpPr>
          <p:cNvPr id="27" name="Caption"/>
          <p:cNvSpPr txBox="1"/>
          <p:nvPr/>
        </p:nvSpPr>
        <p:spPr>
          <a:xfrm>
            <a:off x="7406640" y="4599432"/>
            <a:ext cx="4233672" cy="292608"/>
          </a:xfrm>
          <a:prstGeom prst="rect">
            <a:avLst/>
          </a:prstGeom>
          <a:noFill/>
          <a:ln/>
        </p:spPr>
        <p:txBody>
          <a:bodyPr wrap="square" lIns="0" tIns="0" rIns="0" bIns="0" rtlCol="0" anchor="ctr"/>
          <a:lstStyle/>
          <a:p>
            <a:pPr marL="0" indent="0">
              <a:buNone/>
            </a:pPr>
            <a:r>
              <a:rPr lang="en-US" sz="1050" dirty="0">
                <a:solidFill>
                  <a:schemeClr val="bg1"/>
                </a:solidFill>
              </a:rPr>
              <a:t>Shared solar pumping at a farmer plot</a:t>
            </a:r>
            <a:endParaRPr lang="en-US" sz="1050" dirty="0"/>
          </a:p>
        </p:txBody>
      </p:sp>
      <p:pic>
        <p:nvPicPr>
          <p:cNvPr id="28" name="Photo handover" descr="Handover, Kotela youth group"/>
          <p:cNvPicPr>
            <a:picLocks noChangeAspect="1"/>
          </p:cNvPicPr>
          <p:nvPr/>
        </p:nvPicPr>
        <p:blipFill>
          <a:blip r:embed="rId8"/>
          <a:stretch>
            <a:fillRect/>
          </a:stretch>
        </p:blipFill>
        <p:spPr>
          <a:xfrm>
            <a:off x="7315200" y="5074920"/>
            <a:ext cx="2116836" cy="1097280"/>
          </a:xfrm>
          <a:prstGeom prst="rect">
            <a:avLst/>
          </a:prstGeom>
        </p:spPr>
      </p:pic>
      <p:sp>
        <p:nvSpPr>
          <p:cNvPr id="29" name="Caption band"/>
          <p:cNvSpPr/>
          <p:nvPr/>
        </p:nvSpPr>
        <p:spPr>
          <a:xfrm>
            <a:off x="7315200" y="5879592"/>
            <a:ext cx="2116836" cy="292608"/>
          </a:xfrm>
          <a:prstGeom prst="rect">
            <a:avLst/>
          </a:prstGeom>
          <a:solidFill>
            <a:schemeClr val="tx2">
              <a:alpha val="78000"/>
            </a:schemeClr>
          </a:solidFill>
          <a:ln/>
        </p:spPr>
      </p:sp>
      <p:sp>
        <p:nvSpPr>
          <p:cNvPr id="30" name="Caption"/>
          <p:cNvSpPr txBox="1"/>
          <p:nvPr/>
        </p:nvSpPr>
        <p:spPr>
          <a:xfrm>
            <a:off x="7406640" y="5879592"/>
            <a:ext cx="1933956" cy="292608"/>
          </a:xfrm>
          <a:prstGeom prst="rect">
            <a:avLst/>
          </a:prstGeom>
          <a:noFill/>
          <a:ln/>
        </p:spPr>
        <p:txBody>
          <a:bodyPr wrap="square" lIns="0" tIns="0" rIns="0" bIns="0" rtlCol="0" anchor="ctr"/>
          <a:lstStyle/>
          <a:p>
            <a:pPr marL="0" indent="0">
              <a:buNone/>
            </a:pPr>
            <a:r>
              <a:rPr lang="en-US" sz="1050" dirty="0">
                <a:solidFill>
                  <a:schemeClr val="bg1"/>
                </a:solidFill>
              </a:rPr>
              <a:t>Handover, Kotela youth group</a:t>
            </a:r>
            <a:endParaRPr lang="en-US" sz="1050" dirty="0"/>
          </a:p>
        </p:txBody>
      </p:sp>
      <p:pic>
        <p:nvPicPr>
          <p:cNvPr id="31" name="Photo truck" descr="Pump kits delivered to hubs"/>
          <p:cNvPicPr>
            <a:picLocks noChangeAspect="1"/>
          </p:cNvPicPr>
          <p:nvPr/>
        </p:nvPicPr>
        <p:blipFill>
          <a:blip r:embed="rId9"/>
          <a:stretch>
            <a:fillRect/>
          </a:stretch>
        </p:blipFill>
        <p:spPr>
          <a:xfrm>
            <a:off x="9614916" y="5074920"/>
            <a:ext cx="2116836" cy="1097280"/>
          </a:xfrm>
          <a:prstGeom prst="rect">
            <a:avLst/>
          </a:prstGeom>
        </p:spPr>
      </p:pic>
      <p:sp>
        <p:nvSpPr>
          <p:cNvPr id="32" name="Caption band"/>
          <p:cNvSpPr/>
          <p:nvPr/>
        </p:nvSpPr>
        <p:spPr>
          <a:xfrm>
            <a:off x="9614916" y="5879592"/>
            <a:ext cx="2116836" cy="292608"/>
          </a:xfrm>
          <a:prstGeom prst="rect">
            <a:avLst/>
          </a:prstGeom>
          <a:solidFill>
            <a:schemeClr val="tx2">
              <a:alpha val="78000"/>
            </a:schemeClr>
          </a:solidFill>
          <a:ln/>
        </p:spPr>
      </p:sp>
      <p:sp>
        <p:nvSpPr>
          <p:cNvPr id="33" name="Caption"/>
          <p:cNvSpPr txBox="1"/>
          <p:nvPr/>
        </p:nvSpPr>
        <p:spPr>
          <a:xfrm>
            <a:off x="9706356" y="5879592"/>
            <a:ext cx="1933956" cy="292608"/>
          </a:xfrm>
          <a:prstGeom prst="rect">
            <a:avLst/>
          </a:prstGeom>
          <a:noFill/>
          <a:ln/>
        </p:spPr>
        <p:txBody>
          <a:bodyPr wrap="square" lIns="0" tIns="0" rIns="0" bIns="0" rtlCol="0" anchor="ctr"/>
          <a:lstStyle/>
          <a:p>
            <a:pPr marL="0" indent="0">
              <a:buNone/>
            </a:pPr>
            <a:r>
              <a:rPr lang="en-US" sz="1050" dirty="0">
                <a:solidFill>
                  <a:schemeClr val="bg1"/>
                </a:solidFill>
              </a:rPr>
              <a:t>Pump kits delivered to hubs</a:t>
            </a:r>
            <a:endParaRPr lang="en-US" sz="1050" dirty="0"/>
          </a:p>
        </p:txBody>
      </p:sp>
      <p:sp>
        <p:nvSpPr>
          <p:cNvPr id="34" name="Slide Number Placeholder 0"/>
          <p:cNvSpPr>
            <a:spLocks noGrp="1"/>
          </p:cNvSpPr>
          <p:nvPr>
            <p:ph type="sldNum" sz="quarter" idx="4294967295"/>
          </p:nvPr>
        </p:nvSpPr>
        <p:spPr>
          <a:xfrm>
            <a:off x="11000232" y="6400800"/>
            <a:ext cx="73152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5F6B5F"/>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457200" y="786384"/>
            <a:ext cx="8229600" cy="237744"/>
          </a:xfrm>
          <a:prstGeom prst="rect">
            <a:avLst/>
          </a:prstGeom>
          <a:noFill/>
          <a:ln/>
        </p:spPr>
        <p:txBody>
          <a:bodyPr wrap="square" lIns="0" tIns="0" rIns="0" bIns="0" rtlCol="0" anchor="ctr"/>
          <a:lstStyle/>
          <a:p>
            <a:pPr marL="0" indent="0">
              <a:buNone/>
            </a:pPr>
            <a:r>
              <a:rPr lang="en-US" sz="1100" b="1" kern="0" spc="200" dirty="0">
                <a:solidFill>
                  <a:schemeClr val="accent1"/>
                </a:solidFill>
              </a:rPr>
              <a:t>HOW THE SHARED SERVICE WORKS</a:t>
            </a:r>
            <a:endParaRPr lang="en-US" sz="1100" dirty="0"/>
          </a:p>
        </p:txBody>
      </p:sp>
      <p:sp>
        <p:nvSpPr>
          <p:cNvPr id="3" name="Text 1"/>
          <p:cNvSpPr>
            <a:spLocks noGrp="1"/>
          </p:cNvSpPr>
          <p:nvPr>
            <p:ph type="title" idx="104" hasCustomPrompt="1"/>
          </p:nvPr>
        </p:nvSpPr>
        <p:spPr>
          <a:xfrm>
            <a:off x="457200" y="1024128"/>
            <a:ext cx="11274552" cy="566928"/>
          </a:xfrm>
          <a:prstGeom prst="rect">
            <a:avLst/>
          </a:prstGeom>
          <a:noFill/>
          <a:ln/>
        </p:spPr>
        <p:txBody>
          <a:bodyPr wrap="square" lIns="0" tIns="0" rIns="0" bIns="0" rtlCol="0" anchor="ctr"/>
          <a:lstStyle/>
          <a:p>
            <a:pPr marL="0" indent="0" algn="l">
              <a:buNone/>
            </a:pPr>
            <a:r>
              <a:rPr lang="en-US" sz="3000" b="1" dirty="0">
                <a:solidFill>
                  <a:schemeClr val="tx2"/>
                </a:solidFill>
              </a:rPr>
              <a:t>From onboarding to offtake</a:t>
            </a:r>
            <a:endParaRPr lang="en-US" sz="3000" dirty="0"/>
          </a:p>
        </p:txBody>
      </p:sp>
      <p:sp>
        <p:nvSpPr>
          <p:cNvPr id="4" name="Text 1"/>
          <p:cNvSpPr>
            <a:spLocks noGrp="1"/>
          </p:cNvSpPr>
          <p:nvPr>
            <p:ph type="body" idx="105" hasCustomPrompt="1"/>
          </p:nvPr>
        </p:nvSpPr>
        <p:spPr>
          <a:xfrm>
            <a:off x="457200" y="1627632"/>
            <a:ext cx="11274552" cy="411480"/>
          </a:xfrm>
          <a:prstGeom prst="rect">
            <a:avLst/>
          </a:prstGeom>
          <a:noFill/>
          <a:ln/>
        </p:spPr>
        <p:txBody>
          <a:bodyPr wrap="square" lIns="0" tIns="0" rIns="0" bIns="0" rtlCol="0" anchor="t"/>
          <a:lstStyle/>
          <a:p>
            <a:pPr marL="0" indent="0">
              <a:buNone/>
            </a:pPr>
            <a:r>
              <a:rPr lang="en-US" sz="1400" dirty="0">
                <a:solidFill>
                  <a:schemeClr val="accent6"/>
                </a:solidFill>
              </a:rPr>
              <a:t>Four steps turn one shared asset into a paid service for many farmers.</a:t>
            </a:r>
            <a:endParaRPr lang="en-US" sz="1400" dirty="0"/>
          </a:p>
        </p:txBody>
      </p:sp>
      <p:pic>
        <p:nvPicPr>
          <p:cNvPr id="5" name="Step photo 1" descr="Field photo"/>
          <p:cNvPicPr>
            <a:picLocks noChangeAspect="1"/>
          </p:cNvPicPr>
          <p:nvPr/>
        </p:nvPicPr>
        <p:blipFill>
          <a:blip r:embed="rId3"/>
          <a:stretch>
            <a:fillRect/>
          </a:stretch>
        </p:blipFill>
        <p:spPr>
          <a:xfrm>
            <a:off x="457200" y="2240280"/>
            <a:ext cx="2615184" cy="2103120"/>
          </a:xfrm>
          <a:prstGeom prst="rect">
            <a:avLst/>
          </a:prstGeom>
        </p:spPr>
      </p:pic>
      <p:sp>
        <p:nvSpPr>
          <p:cNvPr id="6" name="Marker"/>
          <p:cNvSpPr/>
          <p:nvPr/>
        </p:nvSpPr>
        <p:spPr>
          <a:xfrm>
            <a:off x="594360" y="4069080"/>
            <a:ext cx="548640" cy="548640"/>
          </a:xfrm>
          <a:prstGeom prst="ellipse">
            <a:avLst/>
          </a:prstGeom>
          <a:solidFill>
            <a:schemeClr val="accent1"/>
          </a:solidFill>
          <a:ln/>
        </p:spPr>
      </p:sp>
      <p:sp>
        <p:nvSpPr>
          <p:cNvPr id="7" name="Marker label"/>
          <p:cNvSpPr txBox="1"/>
          <p:nvPr/>
        </p:nvSpPr>
        <p:spPr>
          <a:xfrm>
            <a:off x="594360" y="406908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1</a:t>
            </a:r>
            <a:endParaRPr lang="en-US" sz="1800" dirty="0"/>
          </a:p>
        </p:txBody>
      </p:sp>
      <p:sp>
        <p:nvSpPr>
          <p:cNvPr id="8" name="Text 5"/>
          <p:cNvSpPr txBox="1"/>
          <p:nvPr/>
        </p:nvSpPr>
        <p:spPr>
          <a:xfrm>
            <a:off x="457200" y="4754880"/>
            <a:ext cx="2615184" cy="365760"/>
          </a:xfrm>
          <a:prstGeom prst="rect">
            <a:avLst/>
          </a:prstGeom>
          <a:noFill/>
          <a:ln/>
        </p:spPr>
        <p:txBody>
          <a:bodyPr wrap="square" lIns="0" tIns="0" rIns="0" bIns="0" rtlCol="0" anchor="ctr"/>
          <a:lstStyle/>
          <a:p>
            <a:pPr marL="0" indent="0">
              <a:buNone/>
            </a:pPr>
            <a:r>
              <a:rPr lang="en-US" sz="1700" b="1" dirty="0">
                <a:solidFill>
                  <a:schemeClr val="tx2"/>
                </a:solidFill>
              </a:rPr>
              <a:t>Profile &amp; onboard</a:t>
            </a:r>
            <a:endParaRPr lang="en-US" sz="1700" dirty="0"/>
          </a:p>
        </p:txBody>
      </p:sp>
      <p:sp>
        <p:nvSpPr>
          <p:cNvPr id="9" name="Text 6"/>
          <p:cNvSpPr txBox="1"/>
          <p:nvPr/>
        </p:nvSpPr>
        <p:spPr>
          <a:xfrm>
            <a:off x="457200" y="5166360"/>
            <a:ext cx="2523744" cy="1005840"/>
          </a:xfrm>
          <a:prstGeom prst="rect">
            <a:avLst/>
          </a:prstGeom>
          <a:noFill/>
          <a:ln/>
        </p:spPr>
        <p:txBody>
          <a:bodyPr wrap="square" lIns="0" tIns="0" rIns="0" bIns="0" rtlCol="0" anchor="t"/>
          <a:lstStyle/>
          <a:p>
            <a:pPr marL="0" indent="0">
              <a:buNone/>
            </a:pPr>
            <a:r>
              <a:rPr lang="en-US" sz="1400" dirty="0">
                <a:solidFill>
                  <a:schemeClr val="tx1"/>
                </a:solidFill>
              </a:rPr>
              <a:t>Farmers are registered and geo-mapped on the AOS, the data foundation for each hub.</a:t>
            </a:r>
            <a:endParaRPr lang="en-US" sz="1400" dirty="0"/>
          </a:p>
        </p:txBody>
      </p:sp>
      <p:pic>
        <p:nvPicPr>
          <p:cNvPr id="10" name="Step photo 2" descr="Field photo"/>
          <p:cNvPicPr>
            <a:picLocks noChangeAspect="1"/>
          </p:cNvPicPr>
          <p:nvPr/>
        </p:nvPicPr>
        <p:blipFill>
          <a:blip r:embed="rId4"/>
          <a:stretch>
            <a:fillRect/>
          </a:stretch>
        </p:blipFill>
        <p:spPr>
          <a:xfrm>
            <a:off x="3343961" y="2240280"/>
            <a:ext cx="2615184" cy="2103120"/>
          </a:xfrm>
          <a:prstGeom prst="rect">
            <a:avLst/>
          </a:prstGeom>
        </p:spPr>
      </p:pic>
      <p:sp>
        <p:nvSpPr>
          <p:cNvPr id="11" name="Marker"/>
          <p:cNvSpPr/>
          <p:nvPr/>
        </p:nvSpPr>
        <p:spPr>
          <a:xfrm>
            <a:off x="3481121" y="4069080"/>
            <a:ext cx="548640" cy="548640"/>
          </a:xfrm>
          <a:prstGeom prst="ellipse">
            <a:avLst/>
          </a:prstGeom>
          <a:solidFill>
            <a:schemeClr val="tx2"/>
          </a:solidFill>
          <a:ln/>
        </p:spPr>
      </p:sp>
      <p:sp>
        <p:nvSpPr>
          <p:cNvPr id="12" name="Marker label"/>
          <p:cNvSpPr txBox="1"/>
          <p:nvPr/>
        </p:nvSpPr>
        <p:spPr>
          <a:xfrm>
            <a:off x="3481121" y="406908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13" name="Text 9"/>
          <p:cNvSpPr txBox="1"/>
          <p:nvPr/>
        </p:nvSpPr>
        <p:spPr>
          <a:xfrm>
            <a:off x="3343961" y="4754880"/>
            <a:ext cx="2615184" cy="365760"/>
          </a:xfrm>
          <a:prstGeom prst="rect">
            <a:avLst/>
          </a:prstGeom>
          <a:noFill/>
          <a:ln/>
        </p:spPr>
        <p:txBody>
          <a:bodyPr wrap="square" lIns="0" tIns="0" rIns="0" bIns="0" rtlCol="0" anchor="ctr"/>
          <a:lstStyle/>
          <a:p>
            <a:pPr marL="0" indent="0">
              <a:buNone/>
            </a:pPr>
            <a:r>
              <a:rPr lang="en-US" sz="1700" b="1" dirty="0">
                <a:solidFill>
                  <a:schemeClr val="tx2"/>
                </a:solidFill>
              </a:rPr>
              <a:t>Deploy mobile PUE</a:t>
            </a:r>
            <a:endParaRPr lang="en-US" sz="1700" dirty="0"/>
          </a:p>
        </p:txBody>
      </p:sp>
      <p:sp>
        <p:nvSpPr>
          <p:cNvPr id="14" name="Text 10"/>
          <p:cNvSpPr txBox="1"/>
          <p:nvPr/>
        </p:nvSpPr>
        <p:spPr>
          <a:xfrm>
            <a:off x="3343961" y="5166360"/>
            <a:ext cx="2523744" cy="1005840"/>
          </a:xfrm>
          <a:prstGeom prst="rect">
            <a:avLst/>
          </a:prstGeom>
          <a:noFill/>
          <a:ln/>
        </p:spPr>
        <p:txBody>
          <a:bodyPr wrap="square" lIns="0" tIns="0" rIns="0" bIns="0" rtlCol="0" anchor="t"/>
          <a:lstStyle/>
          <a:p>
            <a:pPr marL="0" indent="0">
              <a:buNone/>
            </a:pPr>
            <a:r>
              <a:rPr lang="en-US" sz="1400" dirty="0">
                <a:solidFill>
                  <a:schemeClr val="tx1"/>
                </a:solidFill>
              </a:rPr>
              <a:t>A movable solar unit rotates between farmer-group clusters around each hub.</a:t>
            </a:r>
            <a:endParaRPr lang="en-US" sz="1400" dirty="0"/>
          </a:p>
        </p:txBody>
      </p:sp>
      <p:pic>
        <p:nvPicPr>
          <p:cNvPr id="15" name="Step photo 3" descr="Field photo"/>
          <p:cNvPicPr>
            <a:picLocks noChangeAspect="1"/>
          </p:cNvPicPr>
          <p:nvPr/>
        </p:nvPicPr>
        <p:blipFill>
          <a:blip r:embed="rId5"/>
          <a:stretch>
            <a:fillRect/>
          </a:stretch>
        </p:blipFill>
        <p:spPr>
          <a:xfrm>
            <a:off x="6230722" y="2240280"/>
            <a:ext cx="2615184" cy="2103120"/>
          </a:xfrm>
          <a:prstGeom prst="rect">
            <a:avLst/>
          </a:prstGeom>
        </p:spPr>
      </p:pic>
      <p:sp>
        <p:nvSpPr>
          <p:cNvPr id="16" name="Marker"/>
          <p:cNvSpPr/>
          <p:nvPr/>
        </p:nvSpPr>
        <p:spPr>
          <a:xfrm>
            <a:off x="6367882" y="4069080"/>
            <a:ext cx="548640" cy="548640"/>
          </a:xfrm>
          <a:prstGeom prst="ellipse">
            <a:avLst/>
          </a:prstGeom>
          <a:solidFill>
            <a:schemeClr val="accent1"/>
          </a:solidFill>
          <a:ln/>
        </p:spPr>
      </p:sp>
      <p:sp>
        <p:nvSpPr>
          <p:cNvPr id="17" name="Marker label"/>
          <p:cNvSpPr txBox="1"/>
          <p:nvPr/>
        </p:nvSpPr>
        <p:spPr>
          <a:xfrm>
            <a:off x="6367882" y="406908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3</a:t>
            </a:r>
            <a:endParaRPr lang="en-US" sz="1800" dirty="0"/>
          </a:p>
        </p:txBody>
      </p:sp>
      <p:sp>
        <p:nvSpPr>
          <p:cNvPr id="18" name="Text 13"/>
          <p:cNvSpPr txBox="1"/>
          <p:nvPr/>
        </p:nvSpPr>
        <p:spPr>
          <a:xfrm>
            <a:off x="6230722" y="4754880"/>
            <a:ext cx="2615184" cy="365760"/>
          </a:xfrm>
          <a:prstGeom prst="rect">
            <a:avLst/>
          </a:prstGeom>
          <a:noFill/>
          <a:ln/>
        </p:spPr>
        <p:txBody>
          <a:bodyPr wrap="square" lIns="0" tIns="0" rIns="0" bIns="0" rtlCol="0" anchor="ctr"/>
          <a:lstStyle/>
          <a:p>
            <a:pPr marL="0" indent="0">
              <a:buNone/>
            </a:pPr>
            <a:r>
              <a:rPr lang="en-US" sz="1700" b="1" dirty="0">
                <a:solidFill>
                  <a:schemeClr val="tx2"/>
                </a:solidFill>
              </a:rPr>
              <a:t>Pay as you grow</a:t>
            </a:r>
            <a:endParaRPr lang="en-US" sz="1700" dirty="0"/>
          </a:p>
        </p:txBody>
      </p:sp>
      <p:sp>
        <p:nvSpPr>
          <p:cNvPr id="19" name="Text 14"/>
          <p:cNvSpPr txBox="1"/>
          <p:nvPr/>
        </p:nvSpPr>
        <p:spPr>
          <a:xfrm>
            <a:off x="6230722" y="5166360"/>
            <a:ext cx="2523744" cy="1005840"/>
          </a:xfrm>
          <a:prstGeom prst="rect">
            <a:avLst/>
          </a:prstGeom>
          <a:noFill/>
          <a:ln/>
        </p:spPr>
        <p:txBody>
          <a:bodyPr wrap="square" lIns="0" tIns="0" rIns="0" bIns="0" rtlCol="0" anchor="t"/>
          <a:lstStyle/>
          <a:p>
            <a:pPr marL="0" indent="0">
              <a:buNone/>
            </a:pPr>
            <a:r>
              <a:rPr lang="en-US" sz="1400" dirty="0">
                <a:solidFill>
                  <a:schemeClr val="tx1"/>
                </a:solidFill>
              </a:rPr>
              <a:t>Farmers use solar irrigation and inputs; repayment is tied to harvest income.</a:t>
            </a:r>
            <a:endParaRPr lang="en-US" sz="1400" dirty="0"/>
          </a:p>
        </p:txBody>
      </p:sp>
      <p:pic>
        <p:nvPicPr>
          <p:cNvPr id="20" name="Step photo 4" descr="Field photo"/>
          <p:cNvPicPr>
            <a:picLocks noChangeAspect="1"/>
          </p:cNvPicPr>
          <p:nvPr/>
        </p:nvPicPr>
        <p:blipFill>
          <a:blip r:embed="rId6"/>
          <a:stretch>
            <a:fillRect/>
          </a:stretch>
        </p:blipFill>
        <p:spPr>
          <a:xfrm>
            <a:off x="9117482" y="2240280"/>
            <a:ext cx="2615184" cy="2103120"/>
          </a:xfrm>
          <a:prstGeom prst="rect">
            <a:avLst/>
          </a:prstGeom>
        </p:spPr>
      </p:pic>
      <p:sp>
        <p:nvSpPr>
          <p:cNvPr id="21" name="Marker"/>
          <p:cNvSpPr/>
          <p:nvPr/>
        </p:nvSpPr>
        <p:spPr>
          <a:xfrm>
            <a:off x="9254642" y="4069080"/>
            <a:ext cx="548640" cy="548640"/>
          </a:xfrm>
          <a:prstGeom prst="ellipse">
            <a:avLst/>
          </a:prstGeom>
          <a:solidFill>
            <a:schemeClr val="tx2"/>
          </a:solidFill>
          <a:ln/>
        </p:spPr>
      </p:sp>
      <p:sp>
        <p:nvSpPr>
          <p:cNvPr id="22" name="Marker label"/>
          <p:cNvSpPr txBox="1"/>
          <p:nvPr/>
        </p:nvSpPr>
        <p:spPr>
          <a:xfrm>
            <a:off x="9254642" y="406908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4</a:t>
            </a:r>
            <a:endParaRPr lang="en-US" sz="1800" dirty="0"/>
          </a:p>
        </p:txBody>
      </p:sp>
      <p:sp>
        <p:nvSpPr>
          <p:cNvPr id="23" name="Text 17"/>
          <p:cNvSpPr txBox="1"/>
          <p:nvPr/>
        </p:nvSpPr>
        <p:spPr>
          <a:xfrm>
            <a:off x="9117482" y="4754880"/>
            <a:ext cx="2615184" cy="365760"/>
          </a:xfrm>
          <a:prstGeom prst="rect">
            <a:avLst/>
          </a:prstGeom>
          <a:noFill/>
          <a:ln/>
        </p:spPr>
        <p:txBody>
          <a:bodyPr wrap="square" lIns="0" tIns="0" rIns="0" bIns="0" rtlCol="0" anchor="ctr"/>
          <a:lstStyle/>
          <a:p>
            <a:pPr marL="0" indent="0">
              <a:buNone/>
            </a:pPr>
            <a:r>
              <a:rPr lang="en-US" sz="1700" b="1" dirty="0">
                <a:solidFill>
                  <a:schemeClr val="tx2"/>
                </a:solidFill>
              </a:rPr>
              <a:t>Aggregate &amp; offtake</a:t>
            </a:r>
            <a:endParaRPr lang="en-US" sz="1700" dirty="0"/>
          </a:p>
        </p:txBody>
      </p:sp>
      <p:sp>
        <p:nvSpPr>
          <p:cNvPr id="24" name="Text 18"/>
          <p:cNvSpPr txBox="1"/>
          <p:nvPr/>
        </p:nvSpPr>
        <p:spPr>
          <a:xfrm>
            <a:off x="9117482" y="5166360"/>
            <a:ext cx="2523744" cy="1005840"/>
          </a:xfrm>
          <a:prstGeom prst="rect">
            <a:avLst/>
          </a:prstGeom>
          <a:noFill/>
          <a:ln/>
        </p:spPr>
        <p:txBody>
          <a:bodyPr wrap="square" lIns="0" tIns="0" rIns="0" bIns="0" rtlCol="0" anchor="t"/>
          <a:lstStyle/>
          <a:p>
            <a:pPr marL="0" indent="0">
              <a:buNone/>
            </a:pPr>
            <a:r>
              <a:rPr lang="en-US" sz="1400" dirty="0">
                <a:solidFill>
                  <a:schemeClr val="tx1"/>
                </a:solidFill>
              </a:rPr>
              <a:t>Grain is threshed, aggregated and sold through ThriveAgric; usage data feeds credit.</a:t>
            </a:r>
            <a:endParaRPr lang="en-US" sz="1400" dirty="0"/>
          </a:p>
        </p:txBody>
      </p:sp>
      <p:sp>
        <p:nvSpPr>
          <p:cNvPr id="25" name="Slide Number Placeholder 0"/>
          <p:cNvSpPr>
            <a:spLocks noGrp="1"/>
          </p:cNvSpPr>
          <p:nvPr>
            <p:ph type="sldNum" sz="quarter" idx="4294967295"/>
          </p:nvPr>
        </p:nvSpPr>
        <p:spPr>
          <a:xfrm>
            <a:off x="11000232" y="6400800"/>
            <a:ext cx="73152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5F6B5F"/>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457200" y="786384"/>
            <a:ext cx="8229600" cy="237744"/>
          </a:xfrm>
          <a:prstGeom prst="rect">
            <a:avLst/>
          </a:prstGeom>
          <a:noFill/>
          <a:ln/>
        </p:spPr>
        <p:txBody>
          <a:bodyPr wrap="square" lIns="0" tIns="0" rIns="0" bIns="0" rtlCol="0" anchor="ctr"/>
          <a:lstStyle/>
          <a:p>
            <a:pPr marL="0" indent="0">
              <a:buNone/>
            </a:pPr>
            <a:r>
              <a:rPr lang="en-US" sz="1100" b="1" kern="0" spc="200" dirty="0">
                <a:solidFill>
                  <a:schemeClr val="accent1"/>
                </a:solidFill>
              </a:rPr>
              <a:t>PROGRAMME SNAPSHOT</a:t>
            </a:r>
            <a:endParaRPr lang="en-US" sz="1100" dirty="0"/>
          </a:p>
        </p:txBody>
      </p:sp>
      <p:sp>
        <p:nvSpPr>
          <p:cNvPr id="3" name="Text 1"/>
          <p:cNvSpPr>
            <a:spLocks noGrp="1"/>
          </p:cNvSpPr>
          <p:nvPr>
            <p:ph type="title" idx="104" hasCustomPrompt="1"/>
          </p:nvPr>
        </p:nvSpPr>
        <p:spPr>
          <a:xfrm>
            <a:off x="457200" y="1024128"/>
            <a:ext cx="11274552" cy="566928"/>
          </a:xfrm>
          <a:prstGeom prst="rect">
            <a:avLst/>
          </a:prstGeom>
          <a:noFill/>
          <a:ln/>
        </p:spPr>
        <p:txBody>
          <a:bodyPr wrap="square" lIns="0" tIns="0" rIns="0" bIns="0" rtlCol="0" anchor="ctr"/>
          <a:lstStyle/>
          <a:p>
            <a:pPr marL="0" indent="0" algn="l">
              <a:buNone/>
            </a:pPr>
            <a:r>
              <a:rPr lang="en-US" sz="3000" b="1" dirty="0">
                <a:solidFill>
                  <a:schemeClr val="tx2"/>
                </a:solidFill>
              </a:rPr>
              <a:t>Live and tested across three ASAL contexts</a:t>
            </a:r>
            <a:endParaRPr lang="en-US" sz="3000" dirty="0"/>
          </a:p>
        </p:txBody>
      </p:sp>
      <p:sp>
        <p:nvSpPr>
          <p:cNvPr id="4" name="Text 1"/>
          <p:cNvSpPr>
            <a:spLocks noGrp="1"/>
          </p:cNvSpPr>
          <p:nvPr>
            <p:ph type="body" idx="105" hasCustomPrompt="1"/>
          </p:nvPr>
        </p:nvSpPr>
        <p:spPr>
          <a:xfrm>
            <a:off x="457200" y="1627632"/>
            <a:ext cx="11274552" cy="411480"/>
          </a:xfrm>
          <a:prstGeom prst="rect">
            <a:avLst/>
          </a:prstGeom>
          <a:noFill/>
          <a:ln/>
        </p:spPr>
        <p:txBody>
          <a:bodyPr wrap="square" lIns="0" tIns="0" rIns="0" bIns="0" rtlCol="0" anchor="t"/>
          <a:lstStyle/>
          <a:p>
            <a:pPr marL="0" indent="0">
              <a:buNone/>
            </a:pPr>
            <a:r>
              <a:rPr lang="en-US" sz="1400" dirty="0">
                <a:solidFill>
                  <a:schemeClr val="accent6"/>
                </a:solidFill>
              </a:rPr>
              <a:t>Operational results as at mid-September 2026.</a:t>
            </a:r>
            <a:endParaRPr lang="en-US" sz="1400" dirty="0"/>
          </a:p>
        </p:txBody>
      </p:sp>
      <p:sp>
        <p:nvSpPr>
          <p:cNvPr id="5" name="Stat card"/>
          <p:cNvSpPr/>
          <p:nvPr/>
        </p:nvSpPr>
        <p:spPr>
          <a:xfrm>
            <a:off x="457200" y="2103120"/>
            <a:ext cx="2615184" cy="1554480"/>
          </a:xfrm>
          <a:prstGeom prst="roundRect">
            <a:avLst>
              <a:gd name="adj" fmla="val 5882"/>
            </a:avLst>
          </a:prstGeom>
          <a:solidFill>
            <a:schemeClr val="tx2"/>
          </a:solidFill>
          <a:ln/>
        </p:spPr>
      </p:sp>
      <p:sp>
        <p:nvSpPr>
          <p:cNvPr id="6" name="Text 4"/>
          <p:cNvSpPr txBox="1"/>
          <p:nvPr/>
        </p:nvSpPr>
        <p:spPr>
          <a:xfrm>
            <a:off x="658368" y="2212848"/>
            <a:ext cx="2212848" cy="640080"/>
          </a:xfrm>
          <a:prstGeom prst="rect">
            <a:avLst/>
          </a:prstGeom>
          <a:noFill/>
          <a:ln/>
        </p:spPr>
        <p:txBody>
          <a:bodyPr wrap="square" lIns="0" tIns="0" rIns="0" bIns="0" rtlCol="0" anchor="ctr"/>
          <a:lstStyle/>
          <a:p>
            <a:pPr marL="0" indent="0">
              <a:buNone/>
            </a:pPr>
            <a:r>
              <a:rPr lang="en-US" sz="3800" b="1" dirty="0">
                <a:solidFill>
                  <a:schemeClr val="accent1"/>
                </a:solidFill>
                <a:latin typeface="+mj-lt" pitchFamily="34" charset="0"/>
                <a:ea typeface="+mj-lt" pitchFamily="34" charset="-122"/>
                <a:cs typeface="+mj-lt" pitchFamily="34" charset="-120"/>
              </a:rPr>
              <a:t>3,935</a:t>
            </a:r>
            <a:endParaRPr lang="en-US" sz="3800" dirty="0"/>
          </a:p>
        </p:txBody>
      </p:sp>
      <p:sp>
        <p:nvSpPr>
          <p:cNvPr id="7" name="Text 5"/>
          <p:cNvSpPr txBox="1"/>
          <p:nvPr/>
        </p:nvSpPr>
        <p:spPr>
          <a:xfrm>
            <a:off x="658368" y="2871216"/>
            <a:ext cx="2212848" cy="274320"/>
          </a:xfrm>
          <a:prstGeom prst="rect">
            <a:avLst/>
          </a:prstGeom>
          <a:noFill/>
          <a:ln/>
        </p:spPr>
        <p:txBody>
          <a:bodyPr wrap="square" lIns="0" tIns="0" rIns="0" bIns="0" rtlCol="0" anchor="ctr"/>
          <a:lstStyle/>
          <a:p>
            <a:pPr marL="0" indent="0">
              <a:buNone/>
            </a:pPr>
            <a:r>
              <a:rPr lang="en-US" sz="1300" b="1" dirty="0">
                <a:solidFill>
                  <a:schemeClr val="bg1"/>
                </a:solidFill>
              </a:rPr>
              <a:t>farmers profiled on AOS</a:t>
            </a:r>
            <a:endParaRPr lang="en-US" sz="1300" dirty="0"/>
          </a:p>
        </p:txBody>
      </p:sp>
      <p:sp>
        <p:nvSpPr>
          <p:cNvPr id="8" name="Text 6"/>
          <p:cNvSpPr txBox="1"/>
          <p:nvPr/>
        </p:nvSpPr>
        <p:spPr>
          <a:xfrm>
            <a:off x="658368" y="3163824"/>
            <a:ext cx="2212848" cy="384048"/>
          </a:xfrm>
          <a:prstGeom prst="rect">
            <a:avLst/>
          </a:prstGeom>
          <a:noFill/>
          <a:ln/>
        </p:spPr>
        <p:txBody>
          <a:bodyPr wrap="square" lIns="0" tIns="0" rIns="0" bIns="0" rtlCol="0" anchor="t"/>
          <a:lstStyle/>
          <a:p>
            <a:pPr marL="0" indent="0">
              <a:buNone/>
            </a:pPr>
            <a:r>
              <a:rPr lang="en-US" sz="1100" dirty="0">
                <a:solidFill>
                  <a:schemeClr val="bg2"/>
                </a:solidFill>
              </a:rPr>
              <a:t>131% of the 3,000 target</a:t>
            </a:r>
            <a:endParaRPr lang="en-US" sz="1100" dirty="0"/>
          </a:p>
        </p:txBody>
      </p:sp>
      <p:sp>
        <p:nvSpPr>
          <p:cNvPr id="9" name="Stat card"/>
          <p:cNvSpPr/>
          <p:nvPr/>
        </p:nvSpPr>
        <p:spPr>
          <a:xfrm>
            <a:off x="3343961" y="2103120"/>
            <a:ext cx="2615184" cy="1554480"/>
          </a:xfrm>
          <a:prstGeom prst="roundRect">
            <a:avLst>
              <a:gd name="adj" fmla="val 5882"/>
            </a:avLst>
          </a:prstGeom>
          <a:solidFill>
            <a:schemeClr val="tx2"/>
          </a:solidFill>
          <a:ln/>
        </p:spPr>
      </p:sp>
      <p:sp>
        <p:nvSpPr>
          <p:cNvPr id="10" name="Text 8"/>
          <p:cNvSpPr txBox="1"/>
          <p:nvPr/>
        </p:nvSpPr>
        <p:spPr>
          <a:xfrm>
            <a:off x="3545129" y="2212848"/>
            <a:ext cx="2212848" cy="640080"/>
          </a:xfrm>
          <a:prstGeom prst="rect">
            <a:avLst/>
          </a:prstGeom>
          <a:noFill/>
          <a:ln/>
        </p:spPr>
        <p:txBody>
          <a:bodyPr wrap="square" lIns="0" tIns="0" rIns="0" bIns="0" rtlCol="0" anchor="ctr"/>
          <a:lstStyle/>
          <a:p>
            <a:pPr marL="0" indent="0">
              <a:buNone/>
            </a:pPr>
            <a:r>
              <a:rPr lang="en-US" sz="3800" b="1" dirty="0">
                <a:solidFill>
                  <a:schemeClr val="accent1"/>
                </a:solidFill>
                <a:latin typeface="+mj-lt" pitchFamily="34" charset="0"/>
                <a:ea typeface="+mj-lt" pitchFamily="34" charset="-122"/>
                <a:cs typeface="+mj-lt" pitchFamily="34" charset="-120"/>
              </a:rPr>
              <a:t>664</a:t>
            </a:r>
            <a:endParaRPr lang="en-US" sz="3800" dirty="0"/>
          </a:p>
        </p:txBody>
      </p:sp>
      <p:sp>
        <p:nvSpPr>
          <p:cNvPr id="11" name="Text 9"/>
          <p:cNvSpPr txBox="1"/>
          <p:nvPr/>
        </p:nvSpPr>
        <p:spPr>
          <a:xfrm>
            <a:off x="3545129" y="2871216"/>
            <a:ext cx="2212848" cy="274320"/>
          </a:xfrm>
          <a:prstGeom prst="rect">
            <a:avLst/>
          </a:prstGeom>
          <a:noFill/>
          <a:ln/>
        </p:spPr>
        <p:txBody>
          <a:bodyPr wrap="square" lIns="0" tIns="0" rIns="0" bIns="0" rtlCol="0" anchor="ctr"/>
          <a:lstStyle/>
          <a:p>
            <a:pPr marL="0" indent="0">
              <a:buNone/>
            </a:pPr>
            <a:r>
              <a:rPr lang="en-US" sz="1300" b="1" dirty="0">
                <a:solidFill>
                  <a:schemeClr val="bg1"/>
                </a:solidFill>
              </a:rPr>
              <a:t>on shared solar pumps</a:t>
            </a:r>
            <a:endParaRPr lang="en-US" sz="1300" dirty="0"/>
          </a:p>
        </p:txBody>
      </p:sp>
      <p:sp>
        <p:nvSpPr>
          <p:cNvPr id="12" name="Stat card"/>
          <p:cNvSpPr/>
          <p:nvPr/>
        </p:nvSpPr>
        <p:spPr>
          <a:xfrm>
            <a:off x="6230722" y="2103120"/>
            <a:ext cx="2615184" cy="1554480"/>
          </a:xfrm>
          <a:prstGeom prst="roundRect">
            <a:avLst>
              <a:gd name="adj" fmla="val 5882"/>
            </a:avLst>
          </a:prstGeom>
          <a:solidFill>
            <a:schemeClr val="tx2"/>
          </a:solidFill>
          <a:ln/>
        </p:spPr>
      </p:sp>
      <p:sp>
        <p:nvSpPr>
          <p:cNvPr id="13" name="Text 11"/>
          <p:cNvSpPr txBox="1"/>
          <p:nvPr/>
        </p:nvSpPr>
        <p:spPr>
          <a:xfrm>
            <a:off x="6431890" y="2212848"/>
            <a:ext cx="2212848" cy="640080"/>
          </a:xfrm>
          <a:prstGeom prst="rect">
            <a:avLst/>
          </a:prstGeom>
          <a:noFill/>
          <a:ln/>
        </p:spPr>
        <p:txBody>
          <a:bodyPr wrap="square" lIns="0" tIns="0" rIns="0" bIns="0" rtlCol="0" anchor="ctr"/>
          <a:lstStyle/>
          <a:p>
            <a:pPr marL="0" indent="0">
              <a:buNone/>
            </a:pPr>
            <a:r>
              <a:rPr lang="en-US" sz="3800" b="1" dirty="0">
                <a:solidFill>
                  <a:schemeClr val="accent1"/>
                </a:solidFill>
                <a:latin typeface="+mj-lt" pitchFamily="34" charset="0"/>
                <a:ea typeface="+mj-lt" pitchFamily="34" charset="-122"/>
                <a:cs typeface="+mj-lt" pitchFamily="34" charset="-120"/>
              </a:rPr>
              <a:t>14 + 3</a:t>
            </a:r>
            <a:endParaRPr lang="en-US" sz="3800" dirty="0"/>
          </a:p>
        </p:txBody>
      </p:sp>
      <p:sp>
        <p:nvSpPr>
          <p:cNvPr id="14" name="Text 12"/>
          <p:cNvSpPr txBox="1"/>
          <p:nvPr/>
        </p:nvSpPr>
        <p:spPr>
          <a:xfrm>
            <a:off x="6431890" y="2871216"/>
            <a:ext cx="2212848" cy="274320"/>
          </a:xfrm>
          <a:prstGeom prst="rect">
            <a:avLst/>
          </a:prstGeom>
          <a:noFill/>
          <a:ln/>
        </p:spPr>
        <p:txBody>
          <a:bodyPr wrap="square" lIns="0" tIns="0" rIns="0" bIns="0" rtlCol="0" anchor="ctr"/>
          <a:lstStyle/>
          <a:p>
            <a:pPr marL="0" indent="0">
              <a:buNone/>
            </a:pPr>
            <a:r>
              <a:rPr lang="en-US" sz="1300" b="1" dirty="0">
                <a:solidFill>
                  <a:schemeClr val="bg1"/>
                </a:solidFill>
              </a:rPr>
              <a:t>pumps + threshers live</a:t>
            </a:r>
            <a:endParaRPr lang="en-US" sz="1300" dirty="0"/>
          </a:p>
        </p:txBody>
      </p:sp>
      <p:sp>
        <p:nvSpPr>
          <p:cNvPr id="15" name="Text 13"/>
          <p:cNvSpPr txBox="1"/>
          <p:nvPr/>
        </p:nvSpPr>
        <p:spPr>
          <a:xfrm>
            <a:off x="6431890" y="3163824"/>
            <a:ext cx="2212848" cy="384048"/>
          </a:xfrm>
          <a:prstGeom prst="rect">
            <a:avLst/>
          </a:prstGeom>
          <a:noFill/>
          <a:ln/>
        </p:spPr>
        <p:txBody>
          <a:bodyPr wrap="square" lIns="0" tIns="0" rIns="0" bIns="0" rtlCol="0" anchor="t"/>
          <a:lstStyle/>
          <a:p>
            <a:pPr marL="0" indent="0">
              <a:buNone/>
            </a:pPr>
            <a:r>
              <a:rPr lang="en-US" sz="1100" dirty="0">
                <a:solidFill>
                  <a:schemeClr val="bg2"/>
                </a:solidFill>
              </a:rPr>
              <a:t>Flow meters fitted on shared pumps</a:t>
            </a:r>
            <a:endParaRPr lang="en-US" sz="1100" dirty="0"/>
          </a:p>
        </p:txBody>
      </p:sp>
      <p:sp>
        <p:nvSpPr>
          <p:cNvPr id="16" name="Stat card"/>
          <p:cNvSpPr/>
          <p:nvPr/>
        </p:nvSpPr>
        <p:spPr>
          <a:xfrm>
            <a:off x="9117482" y="2103120"/>
            <a:ext cx="2615184" cy="1554480"/>
          </a:xfrm>
          <a:prstGeom prst="roundRect">
            <a:avLst>
              <a:gd name="adj" fmla="val 5882"/>
            </a:avLst>
          </a:prstGeom>
          <a:solidFill>
            <a:schemeClr val="tx2"/>
          </a:solidFill>
          <a:ln/>
        </p:spPr>
      </p:sp>
      <p:sp>
        <p:nvSpPr>
          <p:cNvPr id="17" name="Text 15"/>
          <p:cNvSpPr txBox="1"/>
          <p:nvPr/>
        </p:nvSpPr>
        <p:spPr>
          <a:xfrm>
            <a:off x="9318650" y="2212848"/>
            <a:ext cx="2212848" cy="640080"/>
          </a:xfrm>
          <a:prstGeom prst="rect">
            <a:avLst/>
          </a:prstGeom>
          <a:noFill/>
          <a:ln/>
        </p:spPr>
        <p:txBody>
          <a:bodyPr wrap="square" lIns="0" tIns="0" rIns="0" bIns="0" rtlCol="0" anchor="ctr"/>
          <a:lstStyle/>
          <a:p>
            <a:pPr marL="0" indent="0">
              <a:buNone/>
            </a:pPr>
            <a:r>
              <a:rPr lang="en-US" sz="3800" b="1" dirty="0">
                <a:solidFill>
                  <a:schemeClr val="accent1"/>
                </a:solidFill>
                <a:latin typeface="+mj-lt" pitchFamily="34" charset="0"/>
                <a:ea typeface="+mj-lt" pitchFamily="34" charset="-122"/>
                <a:cs typeface="+mj-lt" pitchFamily="34" charset="-120"/>
              </a:rPr>
              <a:t>180</a:t>
            </a:r>
            <a:endParaRPr lang="en-US" sz="3800" dirty="0"/>
          </a:p>
        </p:txBody>
      </p:sp>
      <p:sp>
        <p:nvSpPr>
          <p:cNvPr id="18" name="Text 16"/>
          <p:cNvSpPr txBox="1"/>
          <p:nvPr/>
        </p:nvSpPr>
        <p:spPr>
          <a:xfrm>
            <a:off x="9318650" y="2871216"/>
            <a:ext cx="2212848" cy="274320"/>
          </a:xfrm>
          <a:prstGeom prst="rect">
            <a:avLst/>
          </a:prstGeom>
          <a:noFill/>
          <a:ln/>
        </p:spPr>
        <p:txBody>
          <a:bodyPr wrap="square" lIns="0" tIns="0" rIns="0" bIns="0" rtlCol="0" anchor="ctr"/>
          <a:lstStyle/>
          <a:p>
            <a:pPr marL="0" indent="0">
              <a:buNone/>
            </a:pPr>
            <a:r>
              <a:rPr lang="en-US" sz="1300" b="1" dirty="0">
                <a:solidFill>
                  <a:schemeClr val="bg1"/>
                </a:solidFill>
              </a:rPr>
              <a:t>acres under sorghum</a:t>
            </a:r>
            <a:endParaRPr lang="en-US" sz="1300" dirty="0"/>
          </a:p>
        </p:txBody>
      </p:sp>
      <p:sp>
        <p:nvSpPr>
          <p:cNvPr id="19" name="Text 17"/>
          <p:cNvSpPr txBox="1"/>
          <p:nvPr/>
        </p:nvSpPr>
        <p:spPr>
          <a:xfrm>
            <a:off x="9318650" y="3163824"/>
            <a:ext cx="2212848" cy="384048"/>
          </a:xfrm>
          <a:prstGeom prst="rect">
            <a:avLst/>
          </a:prstGeom>
          <a:noFill/>
          <a:ln/>
        </p:spPr>
        <p:txBody>
          <a:bodyPr wrap="square" lIns="0" tIns="0" rIns="0" bIns="0" rtlCol="0" anchor="t"/>
          <a:lstStyle/>
          <a:p>
            <a:pPr marL="0" indent="0">
              <a:buNone/>
            </a:pPr>
            <a:r>
              <a:rPr lang="en-US" sz="1100" dirty="0">
                <a:solidFill>
                  <a:schemeClr val="bg2"/>
                </a:solidFill>
              </a:rPr>
              <a:t>360 farmers; 162 MT of grain expected in this season</a:t>
            </a:r>
            <a:endParaRPr lang="en-US" sz="1100" dirty="0"/>
          </a:p>
        </p:txBody>
      </p:sp>
      <p:sp>
        <p:nvSpPr>
          <p:cNvPr id="20" name="County card"/>
          <p:cNvSpPr/>
          <p:nvPr/>
        </p:nvSpPr>
        <p:spPr>
          <a:xfrm>
            <a:off x="457200" y="3840480"/>
            <a:ext cx="3575304" cy="2331720"/>
          </a:xfrm>
          <a:prstGeom prst="rect">
            <a:avLst/>
          </a:prstGeom>
          <a:solidFill>
            <a:schemeClr val="bg2"/>
          </a:solidFill>
          <a:ln/>
        </p:spPr>
      </p:sp>
      <p:sp>
        <p:nvSpPr>
          <p:cNvPr id="22" name="Text 19"/>
          <p:cNvSpPr txBox="1"/>
          <p:nvPr/>
        </p:nvSpPr>
        <p:spPr>
          <a:xfrm>
            <a:off x="640080" y="5010912"/>
            <a:ext cx="3209544" cy="310896"/>
          </a:xfrm>
          <a:prstGeom prst="rect">
            <a:avLst/>
          </a:prstGeom>
          <a:noFill/>
          <a:ln/>
        </p:spPr>
        <p:txBody>
          <a:bodyPr wrap="square" lIns="0" tIns="0" rIns="0" bIns="0" rtlCol="0" anchor="ctr"/>
          <a:lstStyle/>
          <a:p>
            <a:pPr marL="0" indent="0">
              <a:buNone/>
            </a:pPr>
            <a:r>
              <a:rPr lang="en-US" sz="1500" b="1" dirty="0">
                <a:solidFill>
                  <a:schemeClr val="tx2"/>
                </a:solidFill>
              </a:rPr>
              <a:t>Turkana • Katilu hub</a:t>
            </a:r>
            <a:endParaRPr lang="en-US" sz="1500" dirty="0"/>
          </a:p>
        </p:txBody>
      </p:sp>
      <p:sp>
        <p:nvSpPr>
          <p:cNvPr id="23" name="Text 20"/>
          <p:cNvSpPr txBox="1"/>
          <p:nvPr/>
        </p:nvSpPr>
        <p:spPr>
          <a:xfrm>
            <a:off x="640080" y="5321808"/>
            <a:ext cx="3209544" cy="274320"/>
          </a:xfrm>
          <a:prstGeom prst="rect">
            <a:avLst/>
          </a:prstGeom>
          <a:noFill/>
          <a:ln/>
        </p:spPr>
        <p:txBody>
          <a:bodyPr wrap="square" lIns="0" tIns="0" rIns="0" bIns="0" rtlCol="0" anchor="ctr"/>
          <a:lstStyle/>
          <a:p>
            <a:pPr marL="0" indent="0">
              <a:buNone/>
            </a:pPr>
            <a:r>
              <a:rPr lang="en-US" sz="1200" dirty="0">
                <a:solidFill>
                  <a:schemeClr val="accent6"/>
                </a:solidFill>
              </a:rPr>
              <a:t>Canal-fed irrigation scheme</a:t>
            </a:r>
            <a:endParaRPr lang="en-US" sz="1200" dirty="0"/>
          </a:p>
        </p:txBody>
      </p:sp>
      <p:sp>
        <p:nvSpPr>
          <p:cNvPr id="24" name="Text 21"/>
          <p:cNvSpPr txBox="1"/>
          <p:nvPr/>
        </p:nvSpPr>
        <p:spPr>
          <a:xfrm>
            <a:off x="640080" y="5669280"/>
            <a:ext cx="3209544" cy="347472"/>
          </a:xfrm>
          <a:prstGeom prst="rect">
            <a:avLst/>
          </a:prstGeom>
          <a:noFill/>
          <a:ln/>
        </p:spPr>
        <p:txBody>
          <a:bodyPr wrap="square" lIns="0" tIns="0" rIns="0" bIns="0" rtlCol="0" anchor="ctr"/>
          <a:lstStyle/>
          <a:p>
            <a:pPr marL="0" indent="0">
              <a:buNone/>
            </a:pPr>
            <a:r>
              <a:rPr lang="en-US" sz="1150" b="1" dirty="0">
                <a:solidFill>
                  <a:schemeClr val="accent4"/>
                </a:solidFill>
              </a:rPr>
              <a:t>1,505 profiled • 90% youth</a:t>
            </a:r>
            <a:endParaRPr lang="en-US" sz="1150" dirty="0"/>
          </a:p>
        </p:txBody>
      </p:sp>
      <p:sp>
        <p:nvSpPr>
          <p:cNvPr id="25" name="County card"/>
          <p:cNvSpPr/>
          <p:nvPr/>
        </p:nvSpPr>
        <p:spPr>
          <a:xfrm>
            <a:off x="4306824" y="3840480"/>
            <a:ext cx="3575304" cy="2331720"/>
          </a:xfrm>
          <a:prstGeom prst="rect">
            <a:avLst/>
          </a:prstGeom>
          <a:solidFill>
            <a:schemeClr val="bg2"/>
          </a:solidFill>
          <a:ln/>
        </p:spPr>
      </p:sp>
      <p:sp>
        <p:nvSpPr>
          <p:cNvPr id="27" name="Text 23"/>
          <p:cNvSpPr txBox="1"/>
          <p:nvPr/>
        </p:nvSpPr>
        <p:spPr>
          <a:xfrm>
            <a:off x="4489704" y="5010912"/>
            <a:ext cx="3209544" cy="310896"/>
          </a:xfrm>
          <a:prstGeom prst="rect">
            <a:avLst/>
          </a:prstGeom>
          <a:noFill/>
          <a:ln/>
        </p:spPr>
        <p:txBody>
          <a:bodyPr wrap="square" lIns="0" tIns="0" rIns="0" bIns="0" rtlCol="0" anchor="ctr"/>
          <a:lstStyle/>
          <a:p>
            <a:pPr marL="0" indent="0">
              <a:buNone/>
            </a:pPr>
            <a:r>
              <a:rPr lang="en-US" sz="1500" b="1" dirty="0">
                <a:solidFill>
                  <a:schemeClr val="tx2"/>
                </a:solidFill>
              </a:rPr>
              <a:t>Isiolo • Burat hub</a:t>
            </a:r>
            <a:endParaRPr lang="en-US" sz="1500" dirty="0"/>
          </a:p>
        </p:txBody>
      </p:sp>
      <p:sp>
        <p:nvSpPr>
          <p:cNvPr id="28" name="Text 24"/>
          <p:cNvSpPr txBox="1"/>
          <p:nvPr/>
        </p:nvSpPr>
        <p:spPr>
          <a:xfrm>
            <a:off x="4489704" y="5321808"/>
            <a:ext cx="3209544" cy="274320"/>
          </a:xfrm>
          <a:prstGeom prst="rect">
            <a:avLst/>
          </a:prstGeom>
          <a:noFill/>
          <a:ln/>
        </p:spPr>
        <p:txBody>
          <a:bodyPr wrap="square" lIns="0" tIns="0" rIns="0" bIns="0" rtlCol="0" anchor="ctr"/>
          <a:lstStyle/>
          <a:p>
            <a:pPr marL="0" indent="0">
              <a:buNone/>
            </a:pPr>
            <a:r>
              <a:rPr lang="en-US" sz="1200" dirty="0">
                <a:solidFill>
                  <a:schemeClr val="accent6"/>
                </a:solidFill>
              </a:rPr>
              <a:t>Riverine plots; rationed water source</a:t>
            </a:r>
            <a:endParaRPr lang="en-US" sz="1200" dirty="0"/>
          </a:p>
        </p:txBody>
      </p:sp>
      <p:sp>
        <p:nvSpPr>
          <p:cNvPr id="29" name="Text 25"/>
          <p:cNvSpPr txBox="1"/>
          <p:nvPr/>
        </p:nvSpPr>
        <p:spPr>
          <a:xfrm>
            <a:off x="4489704" y="5669280"/>
            <a:ext cx="3209544" cy="347472"/>
          </a:xfrm>
          <a:prstGeom prst="rect">
            <a:avLst/>
          </a:prstGeom>
          <a:noFill/>
          <a:ln/>
        </p:spPr>
        <p:txBody>
          <a:bodyPr wrap="square" lIns="0" tIns="0" rIns="0" bIns="0" rtlCol="0" anchor="ctr"/>
          <a:lstStyle/>
          <a:p>
            <a:pPr marL="0" indent="0">
              <a:buNone/>
            </a:pPr>
            <a:r>
              <a:rPr lang="en-US" sz="1150" b="1" dirty="0">
                <a:solidFill>
                  <a:schemeClr val="accent4"/>
                </a:solidFill>
              </a:rPr>
              <a:t>1,546 profiled • 54% women</a:t>
            </a:r>
            <a:endParaRPr lang="en-US" sz="1150" dirty="0"/>
          </a:p>
        </p:txBody>
      </p:sp>
      <p:sp>
        <p:nvSpPr>
          <p:cNvPr id="30" name="County card"/>
          <p:cNvSpPr/>
          <p:nvPr/>
        </p:nvSpPr>
        <p:spPr>
          <a:xfrm>
            <a:off x="8156448" y="3840480"/>
            <a:ext cx="3575304" cy="2331720"/>
          </a:xfrm>
          <a:prstGeom prst="rect">
            <a:avLst/>
          </a:prstGeom>
          <a:solidFill>
            <a:schemeClr val="bg2"/>
          </a:solidFill>
          <a:ln/>
        </p:spPr>
      </p:sp>
      <p:sp>
        <p:nvSpPr>
          <p:cNvPr id="32" name="Text 27"/>
          <p:cNvSpPr txBox="1"/>
          <p:nvPr/>
        </p:nvSpPr>
        <p:spPr>
          <a:xfrm>
            <a:off x="8339328" y="5010912"/>
            <a:ext cx="3209544" cy="310896"/>
          </a:xfrm>
          <a:prstGeom prst="rect">
            <a:avLst/>
          </a:prstGeom>
          <a:noFill/>
          <a:ln/>
        </p:spPr>
        <p:txBody>
          <a:bodyPr wrap="square" lIns="0" tIns="0" rIns="0" bIns="0" rtlCol="0" anchor="ctr"/>
          <a:lstStyle/>
          <a:p>
            <a:pPr marL="0" indent="0">
              <a:buNone/>
            </a:pPr>
            <a:r>
              <a:rPr lang="en-US" sz="1500" b="1" dirty="0">
                <a:solidFill>
                  <a:schemeClr val="tx2"/>
                </a:solidFill>
              </a:rPr>
              <a:t>West Pokot • Sigor hub</a:t>
            </a:r>
            <a:endParaRPr lang="en-US" sz="1500" dirty="0"/>
          </a:p>
        </p:txBody>
      </p:sp>
      <p:sp>
        <p:nvSpPr>
          <p:cNvPr id="33" name="Text 28"/>
          <p:cNvSpPr txBox="1"/>
          <p:nvPr/>
        </p:nvSpPr>
        <p:spPr>
          <a:xfrm>
            <a:off x="8339328" y="5321808"/>
            <a:ext cx="3209544" cy="274320"/>
          </a:xfrm>
          <a:prstGeom prst="rect">
            <a:avLst/>
          </a:prstGeom>
          <a:noFill/>
          <a:ln/>
        </p:spPr>
        <p:txBody>
          <a:bodyPr wrap="square" lIns="0" tIns="0" rIns="0" bIns="0" rtlCol="0" anchor="ctr"/>
          <a:lstStyle/>
          <a:p>
            <a:pPr marL="0" indent="0">
              <a:buNone/>
            </a:pPr>
            <a:r>
              <a:rPr lang="en-US" sz="1200" dirty="0">
                <a:solidFill>
                  <a:schemeClr val="accent6"/>
                </a:solidFill>
              </a:rPr>
              <a:t>Weiwei / Lomut riverine belt</a:t>
            </a:r>
            <a:endParaRPr lang="en-US" sz="1200" dirty="0"/>
          </a:p>
        </p:txBody>
      </p:sp>
      <p:sp>
        <p:nvSpPr>
          <p:cNvPr id="34" name="Text 29"/>
          <p:cNvSpPr txBox="1"/>
          <p:nvPr/>
        </p:nvSpPr>
        <p:spPr>
          <a:xfrm>
            <a:off x="8339328" y="5669280"/>
            <a:ext cx="3209544" cy="347472"/>
          </a:xfrm>
          <a:prstGeom prst="rect">
            <a:avLst/>
          </a:prstGeom>
          <a:noFill/>
          <a:ln/>
        </p:spPr>
        <p:txBody>
          <a:bodyPr wrap="square" lIns="0" tIns="0" rIns="0" bIns="0" rtlCol="0" anchor="ctr"/>
          <a:lstStyle/>
          <a:p>
            <a:pPr marL="0" indent="0">
              <a:buNone/>
            </a:pPr>
            <a:r>
              <a:rPr lang="en-US" sz="1150" b="1" dirty="0">
                <a:solidFill>
                  <a:schemeClr val="accent4"/>
                </a:solidFill>
              </a:rPr>
              <a:t>884 profiled • 34% women</a:t>
            </a:r>
            <a:endParaRPr lang="en-US" sz="1150" dirty="0"/>
          </a:p>
        </p:txBody>
      </p:sp>
      <p:sp>
        <p:nvSpPr>
          <p:cNvPr id="35" name="Slide Number Placeholder 0"/>
          <p:cNvSpPr>
            <a:spLocks noGrp="1"/>
          </p:cNvSpPr>
          <p:nvPr>
            <p:ph type="sldNum" sz="quarter" idx="4294967295"/>
          </p:nvPr>
        </p:nvSpPr>
        <p:spPr>
          <a:xfrm>
            <a:off x="11000232" y="6400800"/>
            <a:ext cx="73152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5F6B5F"/>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3"/>
          </p:nvPr>
        </p:nvSpPr>
        <p:spPr/>
        <p:txBody>
          <a:bodyPr/>
          <a:lstStyle/>
          <a:p>
            <a:r>
              <a:t>SHARED-SERVICE AGGREGATION CENTRES</a:t>
            </a:r>
          </a:p>
        </p:txBody>
      </p:sp>
      <p:sp>
        <p:nvSpPr>
          <p:cNvPr id="3" name="Title 2"/>
          <p:cNvSpPr>
            <a:spLocks noGrp="1"/>
          </p:cNvSpPr>
          <p:nvPr>
            <p:ph type="title" idx="104"/>
          </p:nvPr>
        </p:nvSpPr>
        <p:spPr/>
        <p:txBody>
          <a:bodyPr/>
          <a:lstStyle/>
          <a:p>
            <a:r>
              <a:t>Three branded hubs, live and on-brand</a:t>
            </a:r>
          </a:p>
        </p:txBody>
      </p:sp>
      <p:sp>
        <p:nvSpPr>
          <p:cNvPr id="4" name="Text Placeholder 3"/>
          <p:cNvSpPr>
            <a:spLocks noGrp="1"/>
          </p:cNvSpPr>
          <p:nvPr>
            <p:ph type="body" idx="105"/>
          </p:nvPr>
        </p:nvSpPr>
        <p:spPr/>
        <p:txBody>
          <a:bodyPr/>
          <a:lstStyle/>
          <a:p>
            <a:r>
              <a:t>Each county is anchored by a branded Aggregation and Farmers Engagement Centre.</a:t>
            </a:r>
          </a:p>
        </p:txBody>
      </p:sp>
      <p:sp>
        <p:nvSpPr>
          <p:cNvPr id="35" name="Slide Number Placeholder 0"/>
          <p:cNvSpPr>
            <a:spLocks noGrp="1"/>
          </p:cNvSpPr>
          <p:nvPr>
            <p:ph type="sldNum" sz="quarter" idx="4294967295"/>
          </p:nvPr>
        </p:nvSpPr>
        <p:spPr>
          <a:xfrm>
            <a:off x="11000232" y="6400800"/>
            <a:ext cx="73152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5F6B5F"/>
                </a:solidFill>
              </a:defRPr>
            </a:lvl1pPr>
          </a:lstStyle>
          <a:p>
            <a:pPr algn="r"/>
            <a:fld id="{F7021451-1387-4CA6-816F-3879F97B5CBC}" type="slidenum">
              <a:rPr lang="en-US" b="0"/>
              <a:t>5</a:t>
            </a:fld>
            <a:endParaRPr lang="en-US"/>
          </a:p>
        </p:txBody>
      </p:sp>
      <p:pic>
        <p:nvPicPr>
          <p:cNvPr id="36" name="Picture 35" descr="hub_katilu.jpg"/>
          <p:cNvPicPr>
            <a:picLocks noChangeAspect="1"/>
          </p:cNvPicPr>
          <p:nvPr/>
        </p:nvPicPr>
        <p:blipFill>
          <a:blip r:embed="rId3"/>
          <a:stretch>
            <a:fillRect/>
          </a:stretch>
        </p:blipFill>
        <p:spPr>
          <a:xfrm>
            <a:off x="677471" y="2194560"/>
            <a:ext cx="3998231" cy="2926080"/>
          </a:xfrm>
          <a:prstGeom prst="rect">
            <a:avLst/>
          </a:prstGeom>
        </p:spPr>
      </p:pic>
      <p:sp>
        <p:nvSpPr>
          <p:cNvPr id="37" name="TextBox 36"/>
          <p:cNvSpPr txBox="1"/>
          <p:nvPr/>
        </p:nvSpPr>
        <p:spPr>
          <a:xfrm>
            <a:off x="677471" y="5257800"/>
            <a:ext cx="3998231" cy="310896"/>
          </a:xfrm>
          <a:prstGeom prst="rect">
            <a:avLst/>
          </a:prstGeom>
          <a:noFill/>
        </p:spPr>
        <p:txBody>
          <a:bodyPr wrap="square" lIns="0" tIns="0" rIns="0" bIns="0" anchor="t">
            <a:spAutoFit/>
          </a:bodyPr>
          <a:lstStyle/>
          <a:p>
            <a:r>
              <a:rPr sz="1700" b="1">
                <a:solidFill>
                  <a:schemeClr val="tx2"/>
                </a:solidFill>
              </a:rPr>
              <a:t>Katilu Hub</a:t>
            </a:r>
          </a:p>
        </p:txBody>
      </p:sp>
      <p:sp>
        <p:nvSpPr>
          <p:cNvPr id="38" name="TextBox 37"/>
          <p:cNvSpPr txBox="1"/>
          <p:nvPr/>
        </p:nvSpPr>
        <p:spPr>
          <a:xfrm>
            <a:off x="677471" y="5568696"/>
            <a:ext cx="3998231" cy="237744"/>
          </a:xfrm>
          <a:prstGeom prst="rect">
            <a:avLst/>
          </a:prstGeom>
          <a:noFill/>
        </p:spPr>
        <p:txBody>
          <a:bodyPr wrap="square" lIns="0" tIns="0" rIns="0" bIns="0" anchor="t">
            <a:spAutoFit/>
          </a:bodyPr>
          <a:lstStyle/>
          <a:p>
            <a:r>
              <a:rPr sz="1100" b="1">
                <a:solidFill>
                  <a:schemeClr val="accent1"/>
                </a:solidFill>
              </a:rPr>
              <a:t>TURKANA COUNTY</a:t>
            </a:r>
          </a:p>
        </p:txBody>
      </p:sp>
      <p:pic>
        <p:nvPicPr>
          <p:cNvPr id="40" name="Picture 39" descr="hub_isiolo.jpg"/>
          <p:cNvPicPr>
            <a:picLocks noChangeAspect="1"/>
          </p:cNvPicPr>
          <p:nvPr/>
        </p:nvPicPr>
        <p:blipFill>
          <a:blip r:embed="rId4"/>
          <a:stretch>
            <a:fillRect/>
          </a:stretch>
        </p:blipFill>
        <p:spPr>
          <a:xfrm>
            <a:off x="5041462" y="2194560"/>
            <a:ext cx="3167799" cy="2926080"/>
          </a:xfrm>
          <a:prstGeom prst="rect">
            <a:avLst/>
          </a:prstGeom>
        </p:spPr>
      </p:pic>
      <p:sp>
        <p:nvSpPr>
          <p:cNvPr id="41" name="TextBox 40"/>
          <p:cNvSpPr txBox="1"/>
          <p:nvPr/>
        </p:nvSpPr>
        <p:spPr>
          <a:xfrm>
            <a:off x="5041462" y="5257800"/>
            <a:ext cx="3167799" cy="310896"/>
          </a:xfrm>
          <a:prstGeom prst="rect">
            <a:avLst/>
          </a:prstGeom>
          <a:noFill/>
        </p:spPr>
        <p:txBody>
          <a:bodyPr wrap="square" lIns="0" tIns="0" rIns="0" bIns="0" anchor="t">
            <a:spAutoFit/>
          </a:bodyPr>
          <a:lstStyle/>
          <a:p>
            <a:r>
              <a:rPr sz="1700" b="1">
                <a:solidFill>
                  <a:schemeClr val="tx2"/>
                </a:solidFill>
              </a:rPr>
              <a:t>Isiolo Hub</a:t>
            </a:r>
          </a:p>
        </p:txBody>
      </p:sp>
      <p:sp>
        <p:nvSpPr>
          <p:cNvPr id="42" name="TextBox 41"/>
          <p:cNvSpPr txBox="1"/>
          <p:nvPr/>
        </p:nvSpPr>
        <p:spPr>
          <a:xfrm>
            <a:off x="5041462" y="5568696"/>
            <a:ext cx="3167799" cy="237744"/>
          </a:xfrm>
          <a:prstGeom prst="rect">
            <a:avLst/>
          </a:prstGeom>
          <a:noFill/>
        </p:spPr>
        <p:txBody>
          <a:bodyPr wrap="square" lIns="0" tIns="0" rIns="0" bIns="0" anchor="t">
            <a:spAutoFit/>
          </a:bodyPr>
          <a:lstStyle/>
          <a:p>
            <a:r>
              <a:rPr sz="1100" b="1">
                <a:solidFill>
                  <a:schemeClr val="accent1"/>
                </a:solidFill>
              </a:rPr>
              <a:t>ISIOLO COUNTY</a:t>
            </a:r>
          </a:p>
        </p:txBody>
      </p:sp>
      <p:pic>
        <p:nvPicPr>
          <p:cNvPr id="44" name="Picture 43" descr="hub_sigor.jpg"/>
          <p:cNvPicPr>
            <a:picLocks noChangeAspect="1"/>
          </p:cNvPicPr>
          <p:nvPr/>
        </p:nvPicPr>
        <p:blipFill>
          <a:blip r:embed="rId5"/>
          <a:stretch>
            <a:fillRect/>
          </a:stretch>
        </p:blipFill>
        <p:spPr>
          <a:xfrm>
            <a:off x="8575022" y="2194560"/>
            <a:ext cx="2939201" cy="2926080"/>
          </a:xfrm>
          <a:prstGeom prst="rect">
            <a:avLst/>
          </a:prstGeom>
        </p:spPr>
      </p:pic>
      <p:sp>
        <p:nvSpPr>
          <p:cNvPr id="45" name="TextBox 44"/>
          <p:cNvSpPr txBox="1"/>
          <p:nvPr/>
        </p:nvSpPr>
        <p:spPr>
          <a:xfrm>
            <a:off x="8575022" y="5257800"/>
            <a:ext cx="2939201" cy="310896"/>
          </a:xfrm>
          <a:prstGeom prst="rect">
            <a:avLst/>
          </a:prstGeom>
          <a:noFill/>
        </p:spPr>
        <p:txBody>
          <a:bodyPr wrap="square" lIns="0" tIns="0" rIns="0" bIns="0" anchor="t">
            <a:spAutoFit/>
          </a:bodyPr>
          <a:lstStyle/>
          <a:p>
            <a:r>
              <a:rPr sz="1700" b="1">
                <a:solidFill>
                  <a:schemeClr val="tx2"/>
                </a:solidFill>
              </a:rPr>
              <a:t>Sigor Hub</a:t>
            </a:r>
          </a:p>
        </p:txBody>
      </p:sp>
      <p:sp>
        <p:nvSpPr>
          <p:cNvPr id="46" name="TextBox 45"/>
          <p:cNvSpPr txBox="1"/>
          <p:nvPr/>
        </p:nvSpPr>
        <p:spPr>
          <a:xfrm>
            <a:off x="8575022" y="5568696"/>
            <a:ext cx="2939201" cy="237744"/>
          </a:xfrm>
          <a:prstGeom prst="rect">
            <a:avLst/>
          </a:prstGeom>
          <a:noFill/>
        </p:spPr>
        <p:txBody>
          <a:bodyPr wrap="square" lIns="0" tIns="0" rIns="0" bIns="0" anchor="t">
            <a:spAutoFit/>
          </a:bodyPr>
          <a:lstStyle/>
          <a:p>
            <a:r>
              <a:rPr sz="1100" b="1">
                <a:solidFill>
                  <a:schemeClr val="accent1"/>
                </a:solidFill>
              </a:rPr>
              <a:t>WEST POKOT COUNTY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03"/>
          </p:nvPr>
        </p:nvSpPr>
        <p:spPr/>
        <p:txBody>
          <a:bodyPr/>
          <a:lstStyle/>
          <a:p>
            <a:r>
              <a:t>COMMUNITY LAUNCH</a:t>
            </a:r>
          </a:p>
        </p:txBody>
      </p:sp>
      <p:sp>
        <p:nvSpPr>
          <p:cNvPr id="3" name="Title 2"/>
          <p:cNvSpPr>
            <a:spLocks noGrp="1"/>
          </p:cNvSpPr>
          <p:nvPr>
            <p:ph type="title" idx="104"/>
          </p:nvPr>
        </p:nvSpPr>
        <p:spPr/>
        <p:txBody>
          <a:bodyPr/>
          <a:lstStyle/>
          <a:p>
            <a:r>
              <a:t>Shared solar units launched with farmer groups</a:t>
            </a:r>
          </a:p>
        </p:txBody>
      </p:sp>
      <p:sp>
        <p:nvSpPr>
          <p:cNvPr id="4" name="Text Placeholder 3"/>
          <p:cNvSpPr>
            <a:spLocks noGrp="1"/>
          </p:cNvSpPr>
          <p:nvPr>
            <p:ph type="body" idx="105"/>
          </p:nvPr>
        </p:nvSpPr>
        <p:spPr/>
        <p:txBody>
          <a:bodyPr/>
          <a:lstStyle/>
          <a:p>
            <a:r>
              <a:rPr dirty="0"/>
              <a:t>Farmers, community leaders and the </a:t>
            </a:r>
            <a:r>
              <a:rPr dirty="0" err="1"/>
              <a:t>ThriveAgric</a:t>
            </a:r>
            <a:r>
              <a:rPr dirty="0"/>
              <a:t> team during the launch</a:t>
            </a:r>
          </a:p>
        </p:txBody>
      </p:sp>
      <p:sp>
        <p:nvSpPr>
          <p:cNvPr id="35" name="Slide Number Placeholder 0"/>
          <p:cNvSpPr>
            <a:spLocks noGrp="1"/>
          </p:cNvSpPr>
          <p:nvPr>
            <p:ph type="sldNum" sz="quarter" idx="4294967295"/>
          </p:nvPr>
        </p:nvSpPr>
        <p:spPr>
          <a:xfrm>
            <a:off x="11000232" y="6400800"/>
            <a:ext cx="73152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5F6B5F"/>
                </a:solidFill>
              </a:defRPr>
            </a:lvl1pPr>
          </a:lstStyle>
          <a:p>
            <a:pPr algn="r"/>
            <a:fld id="{F7021451-1387-4CA6-816F-3879F97B5CBC}" type="slidenum">
              <a:rPr lang="en-US" b="0"/>
              <a:t>6</a:t>
            </a:fld>
            <a:endParaRPr lang="en-US"/>
          </a:p>
        </p:txBody>
      </p:sp>
      <p:pic>
        <p:nvPicPr>
          <p:cNvPr id="36" name="Picture 35" descr="launch1.jpg"/>
          <p:cNvPicPr>
            <a:picLocks noChangeAspect="1"/>
          </p:cNvPicPr>
          <p:nvPr/>
        </p:nvPicPr>
        <p:blipFill>
          <a:blip r:embed="rId3"/>
          <a:stretch>
            <a:fillRect/>
          </a:stretch>
        </p:blipFill>
        <p:spPr>
          <a:xfrm>
            <a:off x="1026160" y="2065241"/>
            <a:ext cx="4893387" cy="3687637"/>
          </a:xfrm>
          <a:prstGeom prst="rect">
            <a:avLst/>
          </a:prstGeom>
        </p:spPr>
      </p:pic>
      <p:sp>
        <p:nvSpPr>
          <p:cNvPr id="37" name="TextBox 36"/>
          <p:cNvSpPr txBox="1"/>
          <p:nvPr/>
        </p:nvSpPr>
        <p:spPr>
          <a:xfrm>
            <a:off x="1816986" y="5806440"/>
            <a:ext cx="4671521" cy="369332"/>
          </a:xfrm>
          <a:prstGeom prst="rect">
            <a:avLst/>
          </a:prstGeom>
          <a:noFill/>
        </p:spPr>
        <p:txBody>
          <a:bodyPr wrap="square" lIns="0" tIns="0" rIns="0" bIns="0" anchor="t">
            <a:spAutoFit/>
          </a:bodyPr>
          <a:lstStyle/>
          <a:p>
            <a:r>
              <a:rPr sz="1200" b="0" dirty="0">
                <a:solidFill>
                  <a:schemeClr val="accent6"/>
                </a:solidFill>
              </a:rPr>
              <a:t>Farmers and the </a:t>
            </a:r>
            <a:r>
              <a:rPr sz="1200" b="0" dirty="0" err="1">
                <a:solidFill>
                  <a:schemeClr val="accent6"/>
                </a:solidFill>
              </a:rPr>
              <a:t>ThriveAgric</a:t>
            </a:r>
            <a:r>
              <a:rPr sz="1200" b="0" dirty="0">
                <a:solidFill>
                  <a:schemeClr val="accent6"/>
                </a:solidFill>
              </a:rPr>
              <a:t> team at a shared solar unit</a:t>
            </a:r>
            <a:r>
              <a:rPr lang="en-US" sz="1200" b="0" dirty="0">
                <a:solidFill>
                  <a:schemeClr val="accent6"/>
                </a:solidFill>
              </a:rPr>
              <a:t> in </a:t>
            </a:r>
            <a:r>
              <a:rPr lang="en-US" sz="1200" b="0" dirty="0" err="1">
                <a:solidFill>
                  <a:schemeClr val="accent6"/>
                </a:solidFill>
              </a:rPr>
              <a:t>Isiolo</a:t>
            </a:r>
            <a:r>
              <a:rPr lang="en-US" sz="1200" b="0" dirty="0">
                <a:solidFill>
                  <a:schemeClr val="accent6"/>
                </a:solidFill>
              </a:rPr>
              <a:t> County</a:t>
            </a:r>
            <a:endParaRPr sz="1200" b="0" dirty="0">
              <a:solidFill>
                <a:schemeClr val="accent6"/>
              </a:solidFill>
            </a:endParaRPr>
          </a:p>
        </p:txBody>
      </p:sp>
      <p:pic>
        <p:nvPicPr>
          <p:cNvPr id="38" name="Picture 37" descr="launch2.jpg"/>
          <p:cNvPicPr>
            <a:picLocks noChangeAspect="1"/>
          </p:cNvPicPr>
          <p:nvPr/>
        </p:nvPicPr>
        <p:blipFill>
          <a:blip r:embed="rId4"/>
          <a:stretch>
            <a:fillRect/>
          </a:stretch>
        </p:blipFill>
        <p:spPr>
          <a:xfrm>
            <a:off x="6854268" y="1987628"/>
            <a:ext cx="3681652" cy="3681652"/>
          </a:xfrm>
          <a:prstGeom prst="rect">
            <a:avLst/>
          </a:prstGeom>
        </p:spPr>
      </p:pic>
      <p:sp>
        <p:nvSpPr>
          <p:cNvPr id="39" name="TextBox 38"/>
          <p:cNvSpPr txBox="1"/>
          <p:nvPr/>
        </p:nvSpPr>
        <p:spPr>
          <a:xfrm>
            <a:off x="6854268" y="5806440"/>
            <a:ext cx="3520440" cy="369332"/>
          </a:xfrm>
          <a:prstGeom prst="rect">
            <a:avLst/>
          </a:prstGeom>
          <a:noFill/>
        </p:spPr>
        <p:txBody>
          <a:bodyPr wrap="square" lIns="0" tIns="0" rIns="0" bIns="0" anchor="t">
            <a:spAutoFit/>
          </a:bodyPr>
          <a:lstStyle/>
          <a:p>
            <a:r>
              <a:rPr sz="1200" b="0" dirty="0">
                <a:solidFill>
                  <a:schemeClr val="accent6"/>
                </a:solidFill>
              </a:rPr>
              <a:t>Community launch of a shared solar unit</a:t>
            </a:r>
            <a:r>
              <a:rPr lang="en-US" sz="1200" b="0" dirty="0">
                <a:solidFill>
                  <a:schemeClr val="accent6"/>
                </a:solidFill>
              </a:rPr>
              <a:t> in Turkana County</a:t>
            </a:r>
            <a:endParaRPr sz="1200" b="0" dirty="0">
              <a:solidFill>
                <a:schemeClr val="accent6"/>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457200" y="786384"/>
            <a:ext cx="8229600" cy="237744"/>
          </a:xfrm>
          <a:prstGeom prst="rect">
            <a:avLst/>
          </a:prstGeom>
          <a:noFill/>
          <a:ln/>
        </p:spPr>
        <p:txBody>
          <a:bodyPr wrap="square" lIns="0" tIns="0" rIns="0" bIns="0" rtlCol="0" anchor="ctr"/>
          <a:lstStyle/>
          <a:p>
            <a:pPr marL="0" indent="0">
              <a:buNone/>
            </a:pPr>
            <a:r>
              <a:rPr lang="en-US" sz="1100" b="1" kern="0" spc="200" dirty="0">
                <a:solidFill>
                  <a:schemeClr val="accent1"/>
                </a:solidFill>
              </a:rPr>
              <a:t>MODEL DESIGN</a:t>
            </a:r>
            <a:endParaRPr lang="en-US" sz="1100" dirty="0"/>
          </a:p>
        </p:txBody>
      </p:sp>
      <p:sp>
        <p:nvSpPr>
          <p:cNvPr id="3" name="Text 1"/>
          <p:cNvSpPr>
            <a:spLocks noGrp="1"/>
          </p:cNvSpPr>
          <p:nvPr>
            <p:ph type="title" idx="104" hasCustomPrompt="1"/>
          </p:nvPr>
        </p:nvSpPr>
        <p:spPr>
          <a:xfrm>
            <a:off x="457200" y="1024128"/>
            <a:ext cx="11274552" cy="566928"/>
          </a:xfrm>
          <a:prstGeom prst="rect">
            <a:avLst/>
          </a:prstGeom>
          <a:noFill/>
          <a:ln/>
        </p:spPr>
        <p:txBody>
          <a:bodyPr wrap="square" lIns="0" tIns="0" rIns="0" bIns="0" rtlCol="0" anchor="ctr"/>
          <a:lstStyle/>
          <a:p>
            <a:pPr marL="0" indent="0" algn="l">
              <a:buNone/>
            </a:pPr>
            <a:r>
              <a:rPr lang="en-US" sz="3000" b="1" dirty="0">
                <a:solidFill>
                  <a:schemeClr val="tx2"/>
                </a:solidFill>
              </a:rPr>
              <a:t>Irrigation-as-a-Service: how it is designed</a:t>
            </a:r>
            <a:endParaRPr lang="en-US" sz="3000" dirty="0"/>
          </a:p>
        </p:txBody>
      </p:sp>
      <p:sp>
        <p:nvSpPr>
          <p:cNvPr id="4" name="Text 1"/>
          <p:cNvSpPr>
            <a:spLocks noGrp="1"/>
          </p:cNvSpPr>
          <p:nvPr>
            <p:ph type="body" idx="105" hasCustomPrompt="1"/>
          </p:nvPr>
        </p:nvSpPr>
        <p:spPr>
          <a:xfrm>
            <a:off x="457200" y="1627632"/>
            <a:ext cx="11274552" cy="411480"/>
          </a:xfrm>
          <a:prstGeom prst="rect">
            <a:avLst/>
          </a:prstGeom>
          <a:noFill/>
          <a:ln/>
        </p:spPr>
        <p:txBody>
          <a:bodyPr wrap="square" lIns="0" tIns="0" rIns="0" bIns="0" rtlCol="0" anchor="t"/>
          <a:lstStyle/>
          <a:p>
            <a:pPr marL="0" indent="0">
              <a:buNone/>
            </a:pPr>
            <a:r>
              <a:rPr lang="en-US" sz="1400" dirty="0">
                <a:solidFill>
                  <a:schemeClr val="accent6"/>
                </a:solidFill>
              </a:rPr>
              <a:t>Farmers buy irrigation delivered to the field, not the equipment.</a:t>
            </a:r>
            <a:endParaRPr lang="en-US" sz="1400" dirty="0"/>
          </a:p>
        </p:txBody>
      </p:sp>
      <p:sp>
        <p:nvSpPr>
          <p:cNvPr id="5" name="Schematic panel"/>
          <p:cNvSpPr/>
          <p:nvPr/>
        </p:nvSpPr>
        <p:spPr>
          <a:xfrm>
            <a:off x="457200" y="2240280"/>
            <a:ext cx="6172200" cy="3931920"/>
          </a:xfrm>
          <a:prstGeom prst="rect">
            <a:avLst/>
          </a:prstGeom>
          <a:solidFill>
            <a:schemeClr val="bg2"/>
          </a:solidFill>
          <a:ln/>
        </p:spPr>
      </p:sp>
      <p:pic>
        <p:nvPicPr>
          <p:cNvPr id="6" name="Schematic" descr="Schematic of the mobile solar pumping unit"/>
          <p:cNvPicPr>
            <a:picLocks noChangeAspect="1"/>
          </p:cNvPicPr>
          <p:nvPr/>
        </p:nvPicPr>
        <p:blipFill>
          <a:blip r:embed="rId3"/>
          <a:stretch>
            <a:fillRect/>
          </a:stretch>
        </p:blipFill>
        <p:spPr>
          <a:xfrm>
            <a:off x="594360" y="2377440"/>
            <a:ext cx="5897880" cy="3132418"/>
          </a:xfrm>
          <a:prstGeom prst="rect">
            <a:avLst/>
          </a:prstGeom>
        </p:spPr>
      </p:pic>
      <p:sp>
        <p:nvSpPr>
          <p:cNvPr id="7" name="Text 4"/>
          <p:cNvSpPr txBox="1"/>
          <p:nvPr/>
        </p:nvSpPr>
        <p:spPr>
          <a:xfrm>
            <a:off x="640080" y="5623560"/>
            <a:ext cx="5806440" cy="457200"/>
          </a:xfrm>
          <a:prstGeom prst="rect">
            <a:avLst/>
          </a:prstGeom>
          <a:noFill/>
          <a:ln/>
        </p:spPr>
        <p:txBody>
          <a:bodyPr wrap="square" lIns="0" tIns="0" rIns="0" bIns="0" rtlCol="0" anchor="ctr"/>
          <a:lstStyle/>
          <a:p>
            <a:pPr marL="0" indent="0">
              <a:buNone/>
            </a:pPr>
            <a:r>
              <a:rPr lang="en-US" sz="1150" i="1" dirty="0">
                <a:solidFill>
                  <a:schemeClr val="accent6"/>
                </a:solidFill>
              </a:rPr>
              <a:t>The mobile solar pilot unit: adjustable array, pump and controls on a wheeled, towable steel frame.</a:t>
            </a:r>
            <a:endParaRPr lang="en-US" sz="1150" dirty="0"/>
          </a:p>
        </p:txBody>
      </p:sp>
      <p:sp>
        <p:nvSpPr>
          <p:cNvPr id="8" name="Marker"/>
          <p:cNvSpPr/>
          <p:nvPr/>
        </p:nvSpPr>
        <p:spPr>
          <a:xfrm>
            <a:off x="6995160" y="2357628"/>
            <a:ext cx="420624" cy="420624"/>
          </a:xfrm>
          <a:prstGeom prst="ellipse">
            <a:avLst/>
          </a:prstGeom>
          <a:solidFill>
            <a:schemeClr val="accent1"/>
          </a:solidFill>
          <a:ln/>
        </p:spPr>
      </p:sp>
      <p:sp>
        <p:nvSpPr>
          <p:cNvPr id="9" name="Marker label"/>
          <p:cNvSpPr txBox="1"/>
          <p:nvPr/>
        </p:nvSpPr>
        <p:spPr>
          <a:xfrm>
            <a:off x="6995160" y="2357628"/>
            <a:ext cx="420624" cy="420624"/>
          </a:xfrm>
          <a:prstGeom prst="rect">
            <a:avLst/>
          </a:prstGeom>
          <a:noFill/>
          <a:ln/>
        </p:spPr>
        <p:txBody>
          <a:bodyPr wrap="square" lIns="0" tIns="0" rIns="0" bIns="0" rtlCol="0" anchor="ctr"/>
          <a:lstStyle/>
          <a:p>
            <a:pPr marL="0" indent="0" algn="ctr">
              <a:buNone/>
            </a:pPr>
            <a:r>
              <a:rPr lang="en-US" sz="1400" b="1" dirty="0">
                <a:solidFill>
                  <a:schemeClr val="bg1"/>
                </a:solidFill>
              </a:rPr>
              <a:t>1</a:t>
            </a:r>
            <a:endParaRPr lang="en-US" sz="1400" dirty="0"/>
          </a:p>
        </p:txBody>
      </p:sp>
      <p:sp>
        <p:nvSpPr>
          <p:cNvPr id="10" name="Text 7"/>
          <p:cNvSpPr txBox="1"/>
          <p:nvPr/>
        </p:nvSpPr>
        <p:spPr>
          <a:xfrm>
            <a:off x="7589520" y="2240280"/>
            <a:ext cx="4142232" cy="655320"/>
          </a:xfrm>
          <a:prstGeom prst="rect">
            <a:avLst/>
          </a:prstGeom>
          <a:noFill/>
          <a:ln/>
        </p:spPr>
        <p:txBody>
          <a:bodyPr wrap="square" lIns="0" tIns="0" rIns="0" bIns="0" rtlCol="0" anchor="ctr"/>
          <a:lstStyle/>
          <a:p>
            <a:pPr marL="0" indent="0">
              <a:buNone/>
            </a:pPr>
            <a:r>
              <a:rPr lang="en-US" sz="1600" b="1" dirty="0">
                <a:solidFill>
                  <a:schemeClr val="tx2"/>
                </a:solidFill>
              </a:rPr>
              <a:t>Asset</a:t>
            </a:r>
            <a:endParaRPr lang="en-US" sz="1600" dirty="0"/>
          </a:p>
          <a:p>
            <a:pPr marL="0" indent="0">
              <a:buNone/>
            </a:pPr>
            <a:r>
              <a:rPr lang="en-US" sz="1400" dirty="0">
                <a:solidFill>
                  <a:schemeClr val="tx1"/>
                </a:solidFill>
              </a:rPr>
              <a:t>Shared solar pump on a towable frame</a:t>
            </a:r>
            <a:endParaRPr lang="en-US" sz="1600" dirty="0"/>
          </a:p>
        </p:txBody>
      </p:sp>
      <p:sp>
        <p:nvSpPr>
          <p:cNvPr id="11" name="Marker"/>
          <p:cNvSpPr/>
          <p:nvPr/>
        </p:nvSpPr>
        <p:spPr>
          <a:xfrm>
            <a:off x="6995160" y="3012948"/>
            <a:ext cx="420624" cy="420624"/>
          </a:xfrm>
          <a:prstGeom prst="ellipse">
            <a:avLst/>
          </a:prstGeom>
          <a:solidFill>
            <a:schemeClr val="tx2"/>
          </a:solidFill>
          <a:ln/>
        </p:spPr>
      </p:sp>
      <p:sp>
        <p:nvSpPr>
          <p:cNvPr id="12" name="Marker label"/>
          <p:cNvSpPr txBox="1"/>
          <p:nvPr/>
        </p:nvSpPr>
        <p:spPr>
          <a:xfrm>
            <a:off x="6995160" y="3012948"/>
            <a:ext cx="420624" cy="420624"/>
          </a:xfrm>
          <a:prstGeom prst="rect">
            <a:avLst/>
          </a:prstGeom>
          <a:noFill/>
          <a:ln/>
        </p:spPr>
        <p:txBody>
          <a:bodyPr wrap="square" lIns="0" tIns="0" rIns="0" bIns="0" rtlCol="0" anchor="ctr"/>
          <a:lstStyle/>
          <a:p>
            <a:pPr marL="0" indent="0" algn="ctr">
              <a:buNone/>
            </a:pPr>
            <a:r>
              <a:rPr lang="en-US" sz="1400" b="1" dirty="0">
                <a:solidFill>
                  <a:schemeClr val="bg1"/>
                </a:solidFill>
              </a:rPr>
              <a:t>2</a:t>
            </a:r>
            <a:endParaRPr lang="en-US" sz="1400" dirty="0"/>
          </a:p>
        </p:txBody>
      </p:sp>
      <p:sp>
        <p:nvSpPr>
          <p:cNvPr id="13" name="Text 10"/>
          <p:cNvSpPr txBox="1"/>
          <p:nvPr/>
        </p:nvSpPr>
        <p:spPr>
          <a:xfrm>
            <a:off x="7589520" y="2895600"/>
            <a:ext cx="4142232" cy="655320"/>
          </a:xfrm>
          <a:prstGeom prst="rect">
            <a:avLst/>
          </a:prstGeom>
          <a:noFill/>
          <a:ln/>
        </p:spPr>
        <p:txBody>
          <a:bodyPr wrap="square" lIns="0" tIns="0" rIns="0" bIns="0" rtlCol="0" anchor="ctr"/>
          <a:lstStyle/>
          <a:p>
            <a:pPr marL="0" indent="0">
              <a:buNone/>
            </a:pPr>
            <a:r>
              <a:rPr lang="en-US" sz="1600" b="1" dirty="0">
                <a:solidFill>
                  <a:schemeClr val="tx2"/>
                </a:solidFill>
              </a:rPr>
              <a:t>Access</a:t>
            </a:r>
            <a:endParaRPr lang="en-US" sz="1600" dirty="0"/>
          </a:p>
          <a:p>
            <a:pPr marL="0" indent="0">
              <a:buNone/>
            </a:pPr>
            <a:r>
              <a:rPr lang="en-US" sz="1400" dirty="0">
                <a:solidFill>
                  <a:schemeClr val="tx1"/>
                </a:solidFill>
              </a:rPr>
              <a:t>Slots scheduled by cluster rotation on AOS</a:t>
            </a:r>
            <a:endParaRPr lang="en-US" sz="1600" dirty="0"/>
          </a:p>
        </p:txBody>
      </p:sp>
      <p:sp>
        <p:nvSpPr>
          <p:cNvPr id="14" name="Marker"/>
          <p:cNvSpPr/>
          <p:nvPr/>
        </p:nvSpPr>
        <p:spPr>
          <a:xfrm>
            <a:off x="6995160" y="3668268"/>
            <a:ext cx="420624" cy="420624"/>
          </a:xfrm>
          <a:prstGeom prst="ellipse">
            <a:avLst/>
          </a:prstGeom>
          <a:solidFill>
            <a:schemeClr val="accent1"/>
          </a:solidFill>
          <a:ln/>
        </p:spPr>
      </p:sp>
      <p:sp>
        <p:nvSpPr>
          <p:cNvPr id="15" name="Marker label"/>
          <p:cNvSpPr txBox="1"/>
          <p:nvPr/>
        </p:nvSpPr>
        <p:spPr>
          <a:xfrm>
            <a:off x="6995160" y="3668268"/>
            <a:ext cx="420624" cy="420624"/>
          </a:xfrm>
          <a:prstGeom prst="rect">
            <a:avLst/>
          </a:prstGeom>
          <a:noFill/>
          <a:ln/>
        </p:spPr>
        <p:txBody>
          <a:bodyPr wrap="square" lIns="0" tIns="0" rIns="0" bIns="0" rtlCol="0" anchor="ctr"/>
          <a:lstStyle/>
          <a:p>
            <a:pPr marL="0" indent="0" algn="ctr">
              <a:buNone/>
            </a:pPr>
            <a:r>
              <a:rPr lang="en-US" sz="1400" b="1" dirty="0">
                <a:solidFill>
                  <a:schemeClr val="bg1"/>
                </a:solidFill>
              </a:rPr>
              <a:t>3</a:t>
            </a:r>
            <a:endParaRPr lang="en-US" sz="1400" dirty="0"/>
          </a:p>
        </p:txBody>
      </p:sp>
      <p:sp>
        <p:nvSpPr>
          <p:cNvPr id="16" name="Text 13"/>
          <p:cNvSpPr txBox="1"/>
          <p:nvPr/>
        </p:nvSpPr>
        <p:spPr>
          <a:xfrm>
            <a:off x="7589520" y="3550920"/>
            <a:ext cx="4142232" cy="655320"/>
          </a:xfrm>
          <a:prstGeom prst="rect">
            <a:avLst/>
          </a:prstGeom>
          <a:noFill/>
          <a:ln/>
        </p:spPr>
        <p:txBody>
          <a:bodyPr wrap="square" lIns="0" tIns="0" rIns="0" bIns="0" rtlCol="0" anchor="ctr"/>
          <a:lstStyle/>
          <a:p>
            <a:pPr marL="0" indent="0">
              <a:buNone/>
            </a:pPr>
            <a:r>
              <a:rPr lang="en-US" sz="1600" b="1" dirty="0">
                <a:solidFill>
                  <a:schemeClr val="tx2"/>
                </a:solidFill>
              </a:rPr>
              <a:t>Distribution</a:t>
            </a:r>
            <a:endParaRPr lang="en-US" sz="1600" dirty="0"/>
          </a:p>
          <a:p>
            <a:pPr marL="0" indent="0">
              <a:buNone/>
            </a:pPr>
            <a:r>
              <a:rPr lang="en-US" sz="1400" dirty="0">
                <a:solidFill>
                  <a:schemeClr val="tx1"/>
                </a:solidFill>
              </a:rPr>
              <a:t>Furrow today; drip kits being introduced</a:t>
            </a:r>
            <a:endParaRPr lang="en-US" sz="1600" dirty="0"/>
          </a:p>
        </p:txBody>
      </p:sp>
      <p:sp>
        <p:nvSpPr>
          <p:cNvPr id="17" name="Marker"/>
          <p:cNvSpPr/>
          <p:nvPr/>
        </p:nvSpPr>
        <p:spPr>
          <a:xfrm>
            <a:off x="6995160" y="4323588"/>
            <a:ext cx="420624" cy="420624"/>
          </a:xfrm>
          <a:prstGeom prst="ellipse">
            <a:avLst/>
          </a:prstGeom>
          <a:solidFill>
            <a:schemeClr val="tx2"/>
          </a:solidFill>
          <a:ln/>
        </p:spPr>
      </p:sp>
      <p:sp>
        <p:nvSpPr>
          <p:cNvPr id="18" name="Marker label"/>
          <p:cNvSpPr txBox="1"/>
          <p:nvPr/>
        </p:nvSpPr>
        <p:spPr>
          <a:xfrm>
            <a:off x="6995160" y="4323588"/>
            <a:ext cx="420624" cy="420624"/>
          </a:xfrm>
          <a:prstGeom prst="rect">
            <a:avLst/>
          </a:prstGeom>
          <a:noFill/>
          <a:ln/>
        </p:spPr>
        <p:txBody>
          <a:bodyPr wrap="square" lIns="0" tIns="0" rIns="0" bIns="0" rtlCol="0" anchor="ctr"/>
          <a:lstStyle/>
          <a:p>
            <a:pPr marL="0" indent="0" algn="ctr">
              <a:buNone/>
            </a:pPr>
            <a:r>
              <a:rPr lang="en-US" sz="1400" b="1" dirty="0">
                <a:solidFill>
                  <a:schemeClr val="bg1"/>
                </a:solidFill>
              </a:rPr>
              <a:t>4</a:t>
            </a:r>
            <a:endParaRPr lang="en-US" sz="1400" dirty="0"/>
          </a:p>
        </p:txBody>
      </p:sp>
      <p:sp>
        <p:nvSpPr>
          <p:cNvPr id="19" name="Text 16"/>
          <p:cNvSpPr txBox="1"/>
          <p:nvPr/>
        </p:nvSpPr>
        <p:spPr>
          <a:xfrm>
            <a:off x="7589520" y="4206240"/>
            <a:ext cx="4142232" cy="655320"/>
          </a:xfrm>
          <a:prstGeom prst="rect">
            <a:avLst/>
          </a:prstGeom>
          <a:noFill/>
          <a:ln/>
        </p:spPr>
        <p:txBody>
          <a:bodyPr wrap="square" lIns="0" tIns="0" rIns="0" bIns="0" rtlCol="0" anchor="ctr"/>
          <a:lstStyle/>
          <a:p>
            <a:pPr marL="0" indent="0">
              <a:buNone/>
            </a:pPr>
            <a:r>
              <a:rPr lang="en-US" sz="1600" b="1" dirty="0">
                <a:solidFill>
                  <a:schemeClr val="tx2"/>
                </a:solidFill>
              </a:rPr>
              <a:t>Payment</a:t>
            </a:r>
            <a:endParaRPr lang="en-US" sz="1600" dirty="0"/>
          </a:p>
          <a:p>
            <a:pPr marL="0" indent="0">
              <a:buNone/>
            </a:pPr>
            <a:r>
              <a:rPr lang="en-US" sz="1400" dirty="0">
                <a:solidFill>
                  <a:schemeClr val="tx1"/>
                </a:solidFill>
              </a:rPr>
              <a:t>Pay-per-use fees, repaid from harvest income</a:t>
            </a:r>
            <a:endParaRPr lang="en-US" sz="1600" dirty="0"/>
          </a:p>
        </p:txBody>
      </p:sp>
      <p:sp>
        <p:nvSpPr>
          <p:cNvPr id="20" name="Marker"/>
          <p:cNvSpPr/>
          <p:nvPr/>
        </p:nvSpPr>
        <p:spPr>
          <a:xfrm>
            <a:off x="6995160" y="4978908"/>
            <a:ext cx="420624" cy="420624"/>
          </a:xfrm>
          <a:prstGeom prst="ellipse">
            <a:avLst/>
          </a:prstGeom>
          <a:solidFill>
            <a:schemeClr val="accent1"/>
          </a:solidFill>
          <a:ln/>
        </p:spPr>
      </p:sp>
      <p:sp>
        <p:nvSpPr>
          <p:cNvPr id="21" name="Marker label"/>
          <p:cNvSpPr txBox="1"/>
          <p:nvPr/>
        </p:nvSpPr>
        <p:spPr>
          <a:xfrm>
            <a:off x="6995160" y="4978908"/>
            <a:ext cx="420624" cy="420624"/>
          </a:xfrm>
          <a:prstGeom prst="rect">
            <a:avLst/>
          </a:prstGeom>
          <a:noFill/>
          <a:ln/>
        </p:spPr>
        <p:txBody>
          <a:bodyPr wrap="square" lIns="0" tIns="0" rIns="0" bIns="0" rtlCol="0" anchor="ctr"/>
          <a:lstStyle/>
          <a:p>
            <a:pPr marL="0" indent="0" algn="ctr">
              <a:buNone/>
            </a:pPr>
            <a:r>
              <a:rPr lang="en-US" sz="1400" b="1" dirty="0">
                <a:solidFill>
                  <a:schemeClr val="bg1"/>
                </a:solidFill>
              </a:rPr>
              <a:t>5</a:t>
            </a:r>
            <a:endParaRPr lang="en-US" sz="1400" dirty="0"/>
          </a:p>
        </p:txBody>
      </p:sp>
      <p:sp>
        <p:nvSpPr>
          <p:cNvPr id="22" name="Text 19"/>
          <p:cNvSpPr txBox="1"/>
          <p:nvPr/>
        </p:nvSpPr>
        <p:spPr>
          <a:xfrm>
            <a:off x="7589520" y="4861560"/>
            <a:ext cx="4142232" cy="655320"/>
          </a:xfrm>
          <a:prstGeom prst="rect">
            <a:avLst/>
          </a:prstGeom>
          <a:noFill/>
          <a:ln/>
        </p:spPr>
        <p:txBody>
          <a:bodyPr wrap="square" lIns="0" tIns="0" rIns="0" bIns="0" rtlCol="0" anchor="ctr"/>
          <a:lstStyle/>
          <a:p>
            <a:pPr marL="0" indent="0">
              <a:buNone/>
            </a:pPr>
            <a:r>
              <a:rPr lang="en-US" sz="1600" b="1" dirty="0">
                <a:solidFill>
                  <a:schemeClr val="tx2"/>
                </a:solidFill>
              </a:rPr>
              <a:t>Bundling</a:t>
            </a:r>
            <a:endParaRPr lang="en-US" sz="1600" dirty="0"/>
          </a:p>
          <a:p>
            <a:pPr marL="0" indent="0">
              <a:buNone/>
            </a:pPr>
            <a:r>
              <a:rPr lang="en-US" sz="1400" dirty="0">
                <a:solidFill>
                  <a:schemeClr val="tx1"/>
                </a:solidFill>
              </a:rPr>
              <a:t>Agronomy, inputs and guaranteed offtake</a:t>
            </a:r>
            <a:endParaRPr lang="en-US" sz="1600" dirty="0"/>
          </a:p>
        </p:txBody>
      </p:sp>
      <p:sp>
        <p:nvSpPr>
          <p:cNvPr id="23" name="Marker"/>
          <p:cNvSpPr/>
          <p:nvPr/>
        </p:nvSpPr>
        <p:spPr>
          <a:xfrm>
            <a:off x="6995160" y="5634228"/>
            <a:ext cx="420624" cy="420624"/>
          </a:xfrm>
          <a:prstGeom prst="ellipse">
            <a:avLst/>
          </a:prstGeom>
          <a:solidFill>
            <a:schemeClr val="tx2"/>
          </a:solidFill>
          <a:ln/>
        </p:spPr>
      </p:sp>
      <p:sp>
        <p:nvSpPr>
          <p:cNvPr id="24" name="Marker label"/>
          <p:cNvSpPr txBox="1"/>
          <p:nvPr/>
        </p:nvSpPr>
        <p:spPr>
          <a:xfrm>
            <a:off x="6995160" y="5634228"/>
            <a:ext cx="420624" cy="420624"/>
          </a:xfrm>
          <a:prstGeom prst="rect">
            <a:avLst/>
          </a:prstGeom>
          <a:noFill/>
          <a:ln/>
        </p:spPr>
        <p:txBody>
          <a:bodyPr wrap="square" lIns="0" tIns="0" rIns="0" bIns="0" rtlCol="0" anchor="ctr"/>
          <a:lstStyle/>
          <a:p>
            <a:pPr marL="0" indent="0" algn="ctr">
              <a:buNone/>
            </a:pPr>
            <a:r>
              <a:rPr lang="en-US" sz="1400" b="1" dirty="0">
                <a:solidFill>
                  <a:schemeClr val="bg1"/>
                </a:solidFill>
              </a:rPr>
              <a:t>6</a:t>
            </a:r>
            <a:endParaRPr lang="en-US" sz="1400" dirty="0"/>
          </a:p>
        </p:txBody>
      </p:sp>
      <p:sp>
        <p:nvSpPr>
          <p:cNvPr id="25" name="Text 22"/>
          <p:cNvSpPr txBox="1"/>
          <p:nvPr/>
        </p:nvSpPr>
        <p:spPr>
          <a:xfrm>
            <a:off x="7589520" y="5516880"/>
            <a:ext cx="4142232" cy="655320"/>
          </a:xfrm>
          <a:prstGeom prst="rect">
            <a:avLst/>
          </a:prstGeom>
          <a:noFill/>
          <a:ln/>
        </p:spPr>
        <p:txBody>
          <a:bodyPr wrap="square" lIns="0" tIns="0" rIns="0" bIns="0" rtlCol="0" anchor="ctr"/>
          <a:lstStyle/>
          <a:p>
            <a:pPr marL="0" indent="0">
              <a:buNone/>
            </a:pPr>
            <a:r>
              <a:rPr lang="en-US" sz="1600" b="1" dirty="0">
                <a:solidFill>
                  <a:schemeClr val="tx2"/>
                </a:solidFill>
              </a:rPr>
              <a:t>Operations</a:t>
            </a:r>
            <a:endParaRPr lang="en-US" sz="1600" dirty="0"/>
          </a:p>
          <a:p>
            <a:pPr marL="0" indent="0">
              <a:buNone/>
            </a:pPr>
            <a:r>
              <a:rPr lang="en-US" sz="1400" dirty="0">
                <a:solidFill>
                  <a:schemeClr val="tx1"/>
                </a:solidFill>
              </a:rPr>
              <a:t>Hub committees and trained agents run O&amp;M</a:t>
            </a:r>
            <a:endParaRPr lang="en-US" sz="1600" dirty="0"/>
          </a:p>
        </p:txBody>
      </p:sp>
      <p:sp>
        <p:nvSpPr>
          <p:cNvPr id="26" name="Slide Number Placeholder 0"/>
          <p:cNvSpPr>
            <a:spLocks noGrp="1"/>
          </p:cNvSpPr>
          <p:nvPr>
            <p:ph type="sldNum" sz="quarter" idx="4294967295"/>
          </p:nvPr>
        </p:nvSpPr>
        <p:spPr>
          <a:xfrm>
            <a:off x="11000232" y="6400800"/>
            <a:ext cx="73152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5F6B5F"/>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457200" y="786384"/>
            <a:ext cx="8229600" cy="237744"/>
          </a:xfrm>
          <a:prstGeom prst="rect">
            <a:avLst/>
          </a:prstGeom>
          <a:noFill/>
          <a:ln/>
        </p:spPr>
        <p:txBody>
          <a:bodyPr wrap="square" lIns="0" tIns="0" rIns="0" bIns="0" rtlCol="0" anchor="ctr"/>
          <a:lstStyle/>
          <a:p>
            <a:pPr marL="0" indent="0">
              <a:buNone/>
            </a:pPr>
            <a:r>
              <a:rPr lang="en-US" sz="1100" b="1" kern="0" spc="200" dirty="0">
                <a:solidFill>
                  <a:schemeClr val="accent1"/>
                </a:solidFill>
              </a:rPr>
              <a:t>SAFEGUARDS</a:t>
            </a:r>
            <a:endParaRPr lang="en-US" sz="1100" dirty="0"/>
          </a:p>
        </p:txBody>
      </p:sp>
      <p:sp>
        <p:nvSpPr>
          <p:cNvPr id="3" name="Text 1"/>
          <p:cNvSpPr>
            <a:spLocks noGrp="1"/>
          </p:cNvSpPr>
          <p:nvPr>
            <p:ph type="title" idx="104" hasCustomPrompt="1"/>
          </p:nvPr>
        </p:nvSpPr>
        <p:spPr>
          <a:xfrm>
            <a:off x="457200" y="1024128"/>
            <a:ext cx="11274552" cy="566928"/>
          </a:xfrm>
          <a:prstGeom prst="rect">
            <a:avLst/>
          </a:prstGeom>
          <a:noFill/>
          <a:ln/>
        </p:spPr>
        <p:txBody>
          <a:bodyPr wrap="square" lIns="0" tIns="0" rIns="0" bIns="0" rtlCol="0" anchor="ctr"/>
          <a:lstStyle/>
          <a:p>
            <a:pPr marL="0" indent="0" algn="l">
              <a:buNone/>
            </a:pPr>
            <a:r>
              <a:rPr lang="en-US" sz="3000" b="1" dirty="0">
                <a:solidFill>
                  <a:schemeClr val="tx2"/>
                </a:solidFill>
              </a:rPr>
              <a:t>Water stewardship and abstraction safeguards</a:t>
            </a:r>
            <a:endParaRPr lang="en-US" sz="3000" dirty="0"/>
          </a:p>
        </p:txBody>
      </p:sp>
      <p:sp>
        <p:nvSpPr>
          <p:cNvPr id="4" name="Text 1"/>
          <p:cNvSpPr>
            <a:spLocks noGrp="1"/>
          </p:cNvSpPr>
          <p:nvPr>
            <p:ph type="body" idx="105" hasCustomPrompt="1"/>
          </p:nvPr>
        </p:nvSpPr>
        <p:spPr>
          <a:xfrm>
            <a:off x="457200" y="1627632"/>
            <a:ext cx="11274552" cy="411480"/>
          </a:xfrm>
          <a:prstGeom prst="rect">
            <a:avLst/>
          </a:prstGeom>
          <a:noFill/>
          <a:ln/>
        </p:spPr>
        <p:txBody>
          <a:bodyPr wrap="square" lIns="0" tIns="0" rIns="0" bIns="0" rtlCol="0" anchor="t"/>
          <a:lstStyle/>
          <a:p>
            <a:pPr marL="0" indent="0">
              <a:buNone/>
            </a:pPr>
            <a:r>
              <a:rPr lang="en-US" sz="1400" dirty="0">
                <a:solidFill>
                  <a:schemeClr val="accent6"/>
                </a:solidFill>
              </a:rPr>
              <a:t>Managing over-irrigation and source-depletion risk in fragile dryland water systems.</a:t>
            </a:r>
            <a:endParaRPr lang="en-US" sz="1400" dirty="0"/>
          </a:p>
        </p:txBody>
      </p:sp>
      <p:pic>
        <p:nvPicPr>
          <p:cNvPr id="5" name="Photo meter" descr="Flow meter on the pump discharge"/>
          <p:cNvPicPr>
            <a:picLocks noChangeAspect="1"/>
          </p:cNvPicPr>
          <p:nvPr/>
        </p:nvPicPr>
        <p:blipFill>
          <a:blip r:embed="rId3"/>
          <a:stretch>
            <a:fillRect/>
          </a:stretch>
        </p:blipFill>
        <p:spPr>
          <a:xfrm>
            <a:off x="457200" y="2240280"/>
            <a:ext cx="4480560" cy="2377440"/>
          </a:xfrm>
          <a:prstGeom prst="rect">
            <a:avLst/>
          </a:prstGeom>
        </p:spPr>
      </p:pic>
      <p:sp>
        <p:nvSpPr>
          <p:cNvPr id="6" name="Caption band"/>
          <p:cNvSpPr/>
          <p:nvPr/>
        </p:nvSpPr>
        <p:spPr>
          <a:xfrm>
            <a:off x="457200" y="4325112"/>
            <a:ext cx="4480560" cy="292608"/>
          </a:xfrm>
          <a:prstGeom prst="rect">
            <a:avLst/>
          </a:prstGeom>
          <a:solidFill>
            <a:schemeClr val="tx2">
              <a:alpha val="78000"/>
            </a:schemeClr>
          </a:solidFill>
          <a:ln/>
        </p:spPr>
      </p:sp>
      <p:sp>
        <p:nvSpPr>
          <p:cNvPr id="7" name="Caption"/>
          <p:cNvSpPr txBox="1"/>
          <p:nvPr/>
        </p:nvSpPr>
        <p:spPr>
          <a:xfrm>
            <a:off x="548640" y="4325112"/>
            <a:ext cx="4297680" cy="292608"/>
          </a:xfrm>
          <a:prstGeom prst="rect">
            <a:avLst/>
          </a:prstGeom>
          <a:noFill/>
          <a:ln/>
        </p:spPr>
        <p:txBody>
          <a:bodyPr wrap="square" lIns="0" tIns="0" rIns="0" bIns="0" rtlCol="0" anchor="ctr"/>
          <a:lstStyle/>
          <a:p>
            <a:pPr marL="0" indent="0">
              <a:buNone/>
            </a:pPr>
            <a:r>
              <a:rPr lang="en-US" sz="1050" dirty="0">
                <a:solidFill>
                  <a:schemeClr val="bg1"/>
                </a:solidFill>
              </a:rPr>
              <a:t>Flow meter on the pump discharge</a:t>
            </a:r>
            <a:endParaRPr lang="en-US" sz="1050" dirty="0"/>
          </a:p>
        </p:txBody>
      </p:sp>
      <p:pic>
        <p:nvPicPr>
          <p:cNvPr id="8" name="Photo install 1" descr="Fitting the meter"/>
          <p:cNvPicPr>
            <a:picLocks noChangeAspect="1"/>
          </p:cNvPicPr>
          <p:nvPr/>
        </p:nvPicPr>
        <p:blipFill>
          <a:blip r:embed="rId4"/>
          <a:stretch>
            <a:fillRect/>
          </a:stretch>
        </p:blipFill>
        <p:spPr>
          <a:xfrm>
            <a:off x="457200" y="4800600"/>
            <a:ext cx="2148840" cy="1371600"/>
          </a:xfrm>
          <a:prstGeom prst="rect">
            <a:avLst/>
          </a:prstGeom>
        </p:spPr>
      </p:pic>
      <p:sp>
        <p:nvSpPr>
          <p:cNvPr id="9" name="Caption band"/>
          <p:cNvSpPr/>
          <p:nvPr/>
        </p:nvSpPr>
        <p:spPr>
          <a:xfrm>
            <a:off x="457200" y="5879592"/>
            <a:ext cx="2148840" cy="292608"/>
          </a:xfrm>
          <a:prstGeom prst="rect">
            <a:avLst/>
          </a:prstGeom>
          <a:solidFill>
            <a:schemeClr val="tx2">
              <a:alpha val="78000"/>
            </a:schemeClr>
          </a:solidFill>
          <a:ln/>
        </p:spPr>
      </p:sp>
      <p:sp>
        <p:nvSpPr>
          <p:cNvPr id="10" name="Caption"/>
          <p:cNvSpPr txBox="1"/>
          <p:nvPr/>
        </p:nvSpPr>
        <p:spPr>
          <a:xfrm>
            <a:off x="548640" y="5879592"/>
            <a:ext cx="1965960" cy="292608"/>
          </a:xfrm>
          <a:prstGeom prst="rect">
            <a:avLst/>
          </a:prstGeom>
          <a:noFill/>
          <a:ln/>
        </p:spPr>
        <p:txBody>
          <a:bodyPr wrap="square" lIns="0" tIns="0" rIns="0" bIns="0" rtlCol="0" anchor="ctr"/>
          <a:lstStyle/>
          <a:p>
            <a:pPr marL="0" indent="0">
              <a:buNone/>
            </a:pPr>
            <a:r>
              <a:rPr lang="en-US" sz="1050" dirty="0">
                <a:solidFill>
                  <a:schemeClr val="bg1"/>
                </a:solidFill>
              </a:rPr>
              <a:t>Fitting the meter</a:t>
            </a:r>
            <a:endParaRPr lang="en-US" sz="1050" dirty="0"/>
          </a:p>
        </p:txBody>
      </p:sp>
      <p:pic>
        <p:nvPicPr>
          <p:cNvPr id="11" name="Photo install 2" descr="Pump at the intake"/>
          <p:cNvPicPr>
            <a:picLocks noChangeAspect="1"/>
          </p:cNvPicPr>
          <p:nvPr/>
        </p:nvPicPr>
        <p:blipFill>
          <a:blip r:embed="rId5"/>
          <a:stretch>
            <a:fillRect/>
          </a:stretch>
        </p:blipFill>
        <p:spPr>
          <a:xfrm>
            <a:off x="2788920" y="4800600"/>
            <a:ext cx="2148840" cy="1371600"/>
          </a:xfrm>
          <a:prstGeom prst="rect">
            <a:avLst/>
          </a:prstGeom>
        </p:spPr>
      </p:pic>
      <p:sp>
        <p:nvSpPr>
          <p:cNvPr id="12" name="Caption band"/>
          <p:cNvSpPr/>
          <p:nvPr/>
        </p:nvSpPr>
        <p:spPr>
          <a:xfrm>
            <a:off x="2788920" y="5879592"/>
            <a:ext cx="2148840" cy="292608"/>
          </a:xfrm>
          <a:prstGeom prst="rect">
            <a:avLst/>
          </a:prstGeom>
          <a:solidFill>
            <a:schemeClr val="tx2">
              <a:alpha val="78000"/>
            </a:schemeClr>
          </a:solidFill>
          <a:ln/>
        </p:spPr>
      </p:sp>
      <p:sp>
        <p:nvSpPr>
          <p:cNvPr id="13" name="Caption"/>
          <p:cNvSpPr txBox="1"/>
          <p:nvPr/>
        </p:nvSpPr>
        <p:spPr>
          <a:xfrm>
            <a:off x="2880360" y="5879592"/>
            <a:ext cx="1965960" cy="292608"/>
          </a:xfrm>
          <a:prstGeom prst="rect">
            <a:avLst/>
          </a:prstGeom>
          <a:noFill/>
          <a:ln/>
        </p:spPr>
        <p:txBody>
          <a:bodyPr wrap="square" lIns="0" tIns="0" rIns="0" bIns="0" rtlCol="0" anchor="ctr"/>
          <a:lstStyle/>
          <a:p>
            <a:pPr marL="0" indent="0">
              <a:buNone/>
            </a:pPr>
            <a:r>
              <a:rPr lang="en-US" sz="1050" dirty="0">
                <a:solidFill>
                  <a:schemeClr val="bg1"/>
                </a:solidFill>
              </a:rPr>
              <a:t>Pump at the intake</a:t>
            </a:r>
            <a:endParaRPr lang="en-US" sz="1050" dirty="0"/>
          </a:p>
        </p:txBody>
      </p:sp>
      <p:sp>
        <p:nvSpPr>
          <p:cNvPr id="14" name="Marker"/>
          <p:cNvSpPr/>
          <p:nvPr/>
        </p:nvSpPr>
        <p:spPr>
          <a:xfrm>
            <a:off x="5303520" y="2476500"/>
            <a:ext cx="182880" cy="182880"/>
          </a:xfrm>
          <a:prstGeom prst="ellipse">
            <a:avLst/>
          </a:prstGeom>
          <a:solidFill>
            <a:schemeClr val="accent1"/>
          </a:solidFill>
          <a:ln/>
        </p:spPr>
      </p:sp>
      <p:sp>
        <p:nvSpPr>
          <p:cNvPr id="15" name="Text 10"/>
          <p:cNvSpPr txBox="1"/>
          <p:nvPr/>
        </p:nvSpPr>
        <p:spPr>
          <a:xfrm>
            <a:off x="5669280" y="2240280"/>
            <a:ext cx="4873752" cy="655320"/>
          </a:xfrm>
          <a:prstGeom prst="rect">
            <a:avLst/>
          </a:prstGeom>
          <a:noFill/>
          <a:ln/>
        </p:spPr>
        <p:txBody>
          <a:bodyPr wrap="square" lIns="0" tIns="0" rIns="0" bIns="0" rtlCol="0" anchor="ctr"/>
          <a:lstStyle/>
          <a:p>
            <a:pPr marL="0" indent="0">
              <a:buNone/>
            </a:pPr>
            <a:r>
              <a:rPr lang="en-US" sz="1600" b="1" dirty="0">
                <a:solidFill>
                  <a:schemeClr val="tx2"/>
                </a:solidFill>
              </a:rPr>
              <a:t>Metered abstraction</a:t>
            </a:r>
            <a:endParaRPr lang="en-US" sz="1600" dirty="0"/>
          </a:p>
          <a:p>
            <a:pPr marL="0" indent="0">
              <a:buNone/>
            </a:pPr>
            <a:r>
              <a:rPr lang="en-US" sz="1400" dirty="0">
                <a:solidFill>
                  <a:schemeClr val="tx1"/>
                </a:solidFill>
              </a:rPr>
              <a:t>Flow meters on shared pumps log every cubic metre</a:t>
            </a:r>
            <a:endParaRPr lang="en-US" sz="1600" dirty="0"/>
          </a:p>
        </p:txBody>
      </p:sp>
      <p:sp>
        <p:nvSpPr>
          <p:cNvPr id="16" name="Status chip"/>
          <p:cNvSpPr/>
          <p:nvPr/>
        </p:nvSpPr>
        <p:spPr>
          <a:xfrm>
            <a:off x="10725912" y="2421636"/>
            <a:ext cx="1005840" cy="292608"/>
          </a:xfrm>
          <a:prstGeom prst="roundRect">
            <a:avLst>
              <a:gd name="adj" fmla="val 50000"/>
            </a:avLst>
          </a:prstGeom>
          <a:solidFill>
            <a:schemeClr val="bg2"/>
          </a:solidFill>
          <a:ln/>
        </p:spPr>
      </p:sp>
      <p:sp>
        <p:nvSpPr>
          <p:cNvPr id="17" name="Text 12"/>
          <p:cNvSpPr txBox="1"/>
          <p:nvPr/>
        </p:nvSpPr>
        <p:spPr>
          <a:xfrm>
            <a:off x="10725912" y="2421636"/>
            <a:ext cx="1005840" cy="292608"/>
          </a:xfrm>
          <a:prstGeom prst="rect">
            <a:avLst/>
          </a:prstGeom>
          <a:noFill/>
          <a:ln/>
        </p:spPr>
        <p:txBody>
          <a:bodyPr wrap="square" lIns="0" tIns="0" rIns="0" bIns="0" rtlCol="0" anchor="ctr"/>
          <a:lstStyle/>
          <a:p>
            <a:pPr marL="0" indent="0" algn="ctr">
              <a:buNone/>
            </a:pPr>
            <a:r>
              <a:rPr lang="en-US" sz="1000" b="1" dirty="0">
                <a:solidFill>
                  <a:schemeClr val="tx2"/>
                </a:solidFill>
              </a:rPr>
              <a:t>IN PLACE</a:t>
            </a:r>
            <a:endParaRPr lang="en-US" sz="1000" dirty="0"/>
          </a:p>
        </p:txBody>
      </p:sp>
      <p:sp>
        <p:nvSpPr>
          <p:cNvPr id="18" name="Marker"/>
          <p:cNvSpPr/>
          <p:nvPr/>
        </p:nvSpPr>
        <p:spPr>
          <a:xfrm>
            <a:off x="5303520" y="3131820"/>
            <a:ext cx="182880" cy="182880"/>
          </a:xfrm>
          <a:prstGeom prst="ellipse">
            <a:avLst/>
          </a:prstGeom>
          <a:solidFill>
            <a:schemeClr val="accent1"/>
          </a:solidFill>
          <a:ln/>
        </p:spPr>
      </p:sp>
      <p:sp>
        <p:nvSpPr>
          <p:cNvPr id="19" name="Text 14"/>
          <p:cNvSpPr txBox="1"/>
          <p:nvPr/>
        </p:nvSpPr>
        <p:spPr>
          <a:xfrm>
            <a:off x="5669280" y="2895600"/>
            <a:ext cx="4873752" cy="655320"/>
          </a:xfrm>
          <a:prstGeom prst="rect">
            <a:avLst/>
          </a:prstGeom>
          <a:noFill/>
          <a:ln/>
        </p:spPr>
        <p:txBody>
          <a:bodyPr wrap="square" lIns="0" tIns="0" rIns="0" bIns="0" rtlCol="0" anchor="ctr"/>
          <a:lstStyle/>
          <a:p>
            <a:pPr marL="0" indent="0">
              <a:buNone/>
            </a:pPr>
            <a:r>
              <a:rPr lang="en-US" sz="1600" b="1" dirty="0">
                <a:solidFill>
                  <a:schemeClr val="tx2"/>
                </a:solidFill>
              </a:rPr>
              <a:t>Rotating asset</a:t>
            </a:r>
            <a:endParaRPr lang="en-US" sz="1600" dirty="0"/>
          </a:p>
          <a:p>
            <a:pPr marL="0" indent="0">
              <a:buNone/>
            </a:pPr>
            <a:r>
              <a:rPr lang="en-US" sz="1400" dirty="0">
                <a:solidFill>
                  <a:schemeClr val="tx1"/>
                </a:solidFill>
              </a:rPr>
              <a:t>Mobile rig limits continuous draw at any one intake</a:t>
            </a:r>
            <a:endParaRPr lang="en-US" sz="1600" dirty="0"/>
          </a:p>
        </p:txBody>
      </p:sp>
      <p:sp>
        <p:nvSpPr>
          <p:cNvPr id="20" name="Status chip"/>
          <p:cNvSpPr/>
          <p:nvPr/>
        </p:nvSpPr>
        <p:spPr>
          <a:xfrm>
            <a:off x="10725912" y="3076956"/>
            <a:ext cx="1005840" cy="292608"/>
          </a:xfrm>
          <a:prstGeom prst="roundRect">
            <a:avLst>
              <a:gd name="adj" fmla="val 50000"/>
            </a:avLst>
          </a:prstGeom>
          <a:solidFill>
            <a:schemeClr val="bg2"/>
          </a:solidFill>
          <a:ln/>
        </p:spPr>
      </p:sp>
      <p:sp>
        <p:nvSpPr>
          <p:cNvPr id="21" name="Text 16"/>
          <p:cNvSpPr txBox="1"/>
          <p:nvPr/>
        </p:nvSpPr>
        <p:spPr>
          <a:xfrm>
            <a:off x="10725912" y="3076956"/>
            <a:ext cx="1005840" cy="292608"/>
          </a:xfrm>
          <a:prstGeom prst="rect">
            <a:avLst/>
          </a:prstGeom>
          <a:noFill/>
          <a:ln/>
        </p:spPr>
        <p:txBody>
          <a:bodyPr wrap="square" lIns="0" tIns="0" rIns="0" bIns="0" rtlCol="0" anchor="ctr"/>
          <a:lstStyle/>
          <a:p>
            <a:pPr marL="0" indent="0" algn="ctr">
              <a:buNone/>
            </a:pPr>
            <a:r>
              <a:rPr lang="en-US" sz="1000" b="1" dirty="0">
                <a:solidFill>
                  <a:schemeClr val="tx2"/>
                </a:solidFill>
              </a:rPr>
              <a:t>IN PLACE</a:t>
            </a:r>
            <a:endParaRPr lang="en-US" sz="1000" dirty="0"/>
          </a:p>
        </p:txBody>
      </p:sp>
      <p:sp>
        <p:nvSpPr>
          <p:cNvPr id="22" name="Marker"/>
          <p:cNvSpPr/>
          <p:nvPr/>
        </p:nvSpPr>
        <p:spPr>
          <a:xfrm>
            <a:off x="5303520" y="3787140"/>
            <a:ext cx="182880" cy="182880"/>
          </a:xfrm>
          <a:prstGeom prst="ellipse">
            <a:avLst/>
          </a:prstGeom>
          <a:solidFill>
            <a:schemeClr val="accent1"/>
          </a:solidFill>
          <a:ln/>
        </p:spPr>
      </p:sp>
      <p:sp>
        <p:nvSpPr>
          <p:cNvPr id="23" name="Text 18"/>
          <p:cNvSpPr txBox="1"/>
          <p:nvPr/>
        </p:nvSpPr>
        <p:spPr>
          <a:xfrm>
            <a:off x="5669280" y="3550920"/>
            <a:ext cx="4873752" cy="655320"/>
          </a:xfrm>
          <a:prstGeom prst="rect">
            <a:avLst/>
          </a:prstGeom>
          <a:noFill/>
          <a:ln/>
        </p:spPr>
        <p:txBody>
          <a:bodyPr wrap="square" lIns="0" tIns="0" rIns="0" bIns="0" rtlCol="0" anchor="ctr"/>
          <a:lstStyle/>
          <a:p>
            <a:pPr marL="0" indent="0">
              <a:buNone/>
            </a:pPr>
            <a:r>
              <a:rPr lang="en-US" sz="1600" b="1" dirty="0">
                <a:solidFill>
                  <a:schemeClr val="tx2"/>
                </a:solidFill>
              </a:rPr>
              <a:t>Low-water agronomy</a:t>
            </a:r>
            <a:endParaRPr lang="en-US" sz="1600" dirty="0"/>
          </a:p>
          <a:p>
            <a:pPr marL="0" indent="0">
              <a:buNone/>
            </a:pPr>
            <a:r>
              <a:rPr lang="en-US" sz="1400" dirty="0">
                <a:solidFill>
                  <a:schemeClr val="tx1"/>
                </a:solidFill>
              </a:rPr>
              <a:t>Drought-tolerant sorghum and millet cut demand</a:t>
            </a:r>
            <a:endParaRPr lang="en-US" sz="1600" dirty="0"/>
          </a:p>
        </p:txBody>
      </p:sp>
      <p:sp>
        <p:nvSpPr>
          <p:cNvPr id="24" name="Status chip"/>
          <p:cNvSpPr/>
          <p:nvPr/>
        </p:nvSpPr>
        <p:spPr>
          <a:xfrm>
            <a:off x="10725912" y="3732276"/>
            <a:ext cx="1005840" cy="292608"/>
          </a:xfrm>
          <a:prstGeom prst="roundRect">
            <a:avLst>
              <a:gd name="adj" fmla="val 50000"/>
            </a:avLst>
          </a:prstGeom>
          <a:solidFill>
            <a:schemeClr val="bg2"/>
          </a:solidFill>
          <a:ln/>
        </p:spPr>
      </p:sp>
      <p:sp>
        <p:nvSpPr>
          <p:cNvPr id="25" name="Text 20"/>
          <p:cNvSpPr txBox="1"/>
          <p:nvPr/>
        </p:nvSpPr>
        <p:spPr>
          <a:xfrm>
            <a:off x="10725912" y="3732276"/>
            <a:ext cx="1005840" cy="292608"/>
          </a:xfrm>
          <a:prstGeom prst="rect">
            <a:avLst/>
          </a:prstGeom>
          <a:noFill/>
          <a:ln/>
        </p:spPr>
        <p:txBody>
          <a:bodyPr wrap="square" lIns="0" tIns="0" rIns="0" bIns="0" rtlCol="0" anchor="ctr"/>
          <a:lstStyle/>
          <a:p>
            <a:pPr marL="0" indent="0" algn="ctr">
              <a:buNone/>
            </a:pPr>
            <a:r>
              <a:rPr lang="en-US" sz="1000" b="1" dirty="0">
                <a:solidFill>
                  <a:schemeClr val="tx2"/>
                </a:solidFill>
              </a:rPr>
              <a:t>IN PLACE</a:t>
            </a:r>
            <a:endParaRPr lang="en-US" sz="1000" dirty="0"/>
          </a:p>
        </p:txBody>
      </p:sp>
      <p:sp>
        <p:nvSpPr>
          <p:cNvPr id="26" name="Marker"/>
          <p:cNvSpPr/>
          <p:nvPr/>
        </p:nvSpPr>
        <p:spPr>
          <a:xfrm>
            <a:off x="5303520" y="4442460"/>
            <a:ext cx="182880" cy="182880"/>
          </a:xfrm>
          <a:prstGeom prst="ellipse">
            <a:avLst/>
          </a:prstGeom>
          <a:solidFill>
            <a:schemeClr val="accent1"/>
          </a:solidFill>
          <a:ln/>
        </p:spPr>
      </p:sp>
      <p:sp>
        <p:nvSpPr>
          <p:cNvPr id="27" name="Text 22"/>
          <p:cNvSpPr txBox="1"/>
          <p:nvPr/>
        </p:nvSpPr>
        <p:spPr>
          <a:xfrm>
            <a:off x="5669280" y="4206240"/>
            <a:ext cx="4873752" cy="655320"/>
          </a:xfrm>
          <a:prstGeom prst="rect">
            <a:avLst/>
          </a:prstGeom>
          <a:noFill/>
          <a:ln/>
        </p:spPr>
        <p:txBody>
          <a:bodyPr wrap="square" lIns="0" tIns="0" rIns="0" bIns="0" rtlCol="0" anchor="ctr"/>
          <a:lstStyle/>
          <a:p>
            <a:pPr marL="0" indent="0">
              <a:buNone/>
            </a:pPr>
            <a:r>
              <a:rPr lang="en-US" sz="1600" b="1" dirty="0">
                <a:solidFill>
                  <a:schemeClr val="tx2"/>
                </a:solidFill>
              </a:rPr>
              <a:t>Abstraction governance</a:t>
            </a:r>
            <a:endParaRPr lang="en-US" sz="1600" dirty="0"/>
          </a:p>
          <a:p>
            <a:pPr marL="0" indent="0">
              <a:buNone/>
            </a:pPr>
            <a:r>
              <a:rPr lang="en-US" sz="1400" dirty="0">
                <a:solidFill>
                  <a:schemeClr val="tx1"/>
                </a:solidFill>
              </a:rPr>
              <a:t>WRA permits, WRUA coordination, reserve flows</a:t>
            </a:r>
            <a:endParaRPr lang="en-US" sz="1600" dirty="0"/>
          </a:p>
        </p:txBody>
      </p:sp>
      <p:sp>
        <p:nvSpPr>
          <p:cNvPr id="28" name="Status chip"/>
          <p:cNvSpPr/>
          <p:nvPr/>
        </p:nvSpPr>
        <p:spPr>
          <a:xfrm>
            <a:off x="10725912" y="4387596"/>
            <a:ext cx="1005840" cy="292608"/>
          </a:xfrm>
          <a:prstGeom prst="roundRect">
            <a:avLst>
              <a:gd name="adj" fmla="val 50000"/>
            </a:avLst>
          </a:prstGeom>
          <a:solidFill>
            <a:schemeClr val="bg2"/>
          </a:solidFill>
          <a:ln/>
        </p:spPr>
      </p:sp>
      <p:sp>
        <p:nvSpPr>
          <p:cNvPr id="29" name="Text 24"/>
          <p:cNvSpPr txBox="1"/>
          <p:nvPr/>
        </p:nvSpPr>
        <p:spPr>
          <a:xfrm>
            <a:off x="10725912" y="4387596"/>
            <a:ext cx="1005840" cy="292608"/>
          </a:xfrm>
          <a:prstGeom prst="rect">
            <a:avLst/>
          </a:prstGeom>
          <a:noFill/>
          <a:ln/>
        </p:spPr>
        <p:txBody>
          <a:bodyPr wrap="square" lIns="0" tIns="0" rIns="0" bIns="0" rtlCol="0" anchor="ctr"/>
          <a:lstStyle/>
          <a:p>
            <a:pPr marL="0" indent="0" algn="ctr">
              <a:buNone/>
            </a:pPr>
            <a:r>
              <a:rPr lang="en-US" sz="1000" b="1" dirty="0">
                <a:solidFill>
                  <a:schemeClr val="tx2"/>
                </a:solidFill>
              </a:rPr>
              <a:t>IN PLACE</a:t>
            </a:r>
            <a:endParaRPr lang="en-US" sz="1000" dirty="0"/>
          </a:p>
        </p:txBody>
      </p:sp>
      <p:sp>
        <p:nvSpPr>
          <p:cNvPr id="30" name="Marker"/>
          <p:cNvSpPr/>
          <p:nvPr/>
        </p:nvSpPr>
        <p:spPr>
          <a:xfrm>
            <a:off x="5303520" y="5097780"/>
            <a:ext cx="182880" cy="182880"/>
          </a:xfrm>
          <a:prstGeom prst="ellipse">
            <a:avLst/>
          </a:prstGeom>
          <a:solidFill>
            <a:schemeClr val="accent3"/>
          </a:solidFill>
          <a:ln/>
        </p:spPr>
      </p:sp>
      <p:sp>
        <p:nvSpPr>
          <p:cNvPr id="31" name="Text 26"/>
          <p:cNvSpPr txBox="1"/>
          <p:nvPr/>
        </p:nvSpPr>
        <p:spPr>
          <a:xfrm>
            <a:off x="5669280" y="4861560"/>
            <a:ext cx="4873752" cy="655320"/>
          </a:xfrm>
          <a:prstGeom prst="rect">
            <a:avLst/>
          </a:prstGeom>
          <a:noFill/>
          <a:ln/>
        </p:spPr>
        <p:txBody>
          <a:bodyPr wrap="square" lIns="0" tIns="0" rIns="0" bIns="0" rtlCol="0" anchor="ctr"/>
          <a:lstStyle/>
          <a:p>
            <a:pPr marL="0" indent="0">
              <a:buNone/>
            </a:pPr>
            <a:r>
              <a:rPr lang="en-US" sz="1600" b="1" dirty="0">
                <a:solidFill>
                  <a:schemeClr val="tx2"/>
                </a:solidFill>
              </a:rPr>
              <a:t>Volumetric tariff</a:t>
            </a:r>
            <a:endParaRPr lang="en-US" sz="1600" dirty="0"/>
          </a:p>
          <a:p>
            <a:pPr marL="0" indent="0">
              <a:buNone/>
            </a:pPr>
            <a:r>
              <a:rPr lang="en-US" sz="1400" dirty="0">
                <a:solidFill>
                  <a:schemeClr val="tx1"/>
                </a:solidFill>
              </a:rPr>
              <a:t>Per-m³ pricing to be set from meter readings</a:t>
            </a:r>
            <a:endParaRPr lang="en-US" sz="1600" dirty="0"/>
          </a:p>
        </p:txBody>
      </p:sp>
      <p:sp>
        <p:nvSpPr>
          <p:cNvPr id="32" name="Status chip"/>
          <p:cNvSpPr/>
          <p:nvPr/>
        </p:nvSpPr>
        <p:spPr>
          <a:xfrm>
            <a:off x="10725912" y="5042916"/>
            <a:ext cx="1005840" cy="292608"/>
          </a:xfrm>
          <a:prstGeom prst="roundRect">
            <a:avLst>
              <a:gd name="adj" fmla="val 50000"/>
            </a:avLst>
          </a:prstGeom>
          <a:solidFill>
            <a:schemeClr val="accent3"/>
          </a:solidFill>
          <a:ln/>
        </p:spPr>
      </p:sp>
      <p:sp>
        <p:nvSpPr>
          <p:cNvPr id="33" name="Text 28"/>
          <p:cNvSpPr txBox="1"/>
          <p:nvPr/>
        </p:nvSpPr>
        <p:spPr>
          <a:xfrm>
            <a:off x="10725912" y="5042916"/>
            <a:ext cx="1005840" cy="292608"/>
          </a:xfrm>
          <a:prstGeom prst="rect">
            <a:avLst/>
          </a:prstGeom>
          <a:noFill/>
          <a:ln/>
        </p:spPr>
        <p:txBody>
          <a:bodyPr wrap="square" lIns="0" tIns="0" rIns="0" bIns="0" rtlCol="0" anchor="ctr"/>
          <a:lstStyle/>
          <a:p>
            <a:pPr marL="0" indent="0" algn="ctr">
              <a:buNone/>
            </a:pPr>
            <a:r>
              <a:rPr lang="en-US" sz="1000" b="1" dirty="0">
                <a:solidFill>
                  <a:schemeClr val="tx2"/>
                </a:solidFill>
              </a:rPr>
              <a:t>NEXT</a:t>
            </a:r>
            <a:endParaRPr lang="en-US" sz="1000" dirty="0"/>
          </a:p>
        </p:txBody>
      </p:sp>
      <p:sp>
        <p:nvSpPr>
          <p:cNvPr id="34" name="Marker"/>
          <p:cNvSpPr/>
          <p:nvPr/>
        </p:nvSpPr>
        <p:spPr>
          <a:xfrm>
            <a:off x="5303520" y="5753100"/>
            <a:ext cx="182880" cy="182880"/>
          </a:xfrm>
          <a:prstGeom prst="ellipse">
            <a:avLst/>
          </a:prstGeom>
          <a:solidFill>
            <a:schemeClr val="accent3"/>
          </a:solidFill>
          <a:ln/>
        </p:spPr>
      </p:sp>
      <p:sp>
        <p:nvSpPr>
          <p:cNvPr id="35" name="Text 30"/>
          <p:cNvSpPr txBox="1"/>
          <p:nvPr/>
        </p:nvSpPr>
        <p:spPr>
          <a:xfrm>
            <a:off x="5669280" y="5516880"/>
            <a:ext cx="4873752" cy="655320"/>
          </a:xfrm>
          <a:prstGeom prst="rect">
            <a:avLst/>
          </a:prstGeom>
          <a:noFill/>
          <a:ln/>
        </p:spPr>
        <p:txBody>
          <a:bodyPr wrap="square" lIns="0" tIns="0" rIns="0" bIns="0" rtlCol="0" anchor="ctr"/>
          <a:lstStyle/>
          <a:p>
            <a:pPr marL="0" indent="0">
              <a:buNone/>
            </a:pPr>
            <a:r>
              <a:rPr lang="en-US" sz="1600" b="1" dirty="0">
                <a:solidFill>
                  <a:schemeClr val="tx2"/>
                </a:solidFill>
              </a:rPr>
              <a:t>Storage buffering</a:t>
            </a:r>
            <a:endParaRPr lang="en-US" sz="1600" dirty="0"/>
          </a:p>
          <a:p>
            <a:pPr marL="0" indent="0">
              <a:buNone/>
            </a:pPr>
            <a:r>
              <a:rPr lang="en-US" sz="1400" dirty="0">
                <a:solidFill>
                  <a:schemeClr val="tx1"/>
                </a:solidFill>
              </a:rPr>
              <a:t>Dam liners and harvesting ease river abstraction</a:t>
            </a:r>
            <a:endParaRPr lang="en-US" sz="1600" dirty="0"/>
          </a:p>
        </p:txBody>
      </p:sp>
      <p:sp>
        <p:nvSpPr>
          <p:cNvPr id="36" name="Status chip"/>
          <p:cNvSpPr/>
          <p:nvPr/>
        </p:nvSpPr>
        <p:spPr>
          <a:xfrm>
            <a:off x="10725912" y="5698236"/>
            <a:ext cx="1005840" cy="292608"/>
          </a:xfrm>
          <a:prstGeom prst="roundRect">
            <a:avLst>
              <a:gd name="adj" fmla="val 50000"/>
            </a:avLst>
          </a:prstGeom>
          <a:solidFill>
            <a:schemeClr val="accent3"/>
          </a:solidFill>
          <a:ln/>
        </p:spPr>
      </p:sp>
      <p:sp>
        <p:nvSpPr>
          <p:cNvPr id="37" name="Text 32"/>
          <p:cNvSpPr txBox="1"/>
          <p:nvPr/>
        </p:nvSpPr>
        <p:spPr>
          <a:xfrm>
            <a:off x="10725912" y="5698236"/>
            <a:ext cx="1005840" cy="292608"/>
          </a:xfrm>
          <a:prstGeom prst="rect">
            <a:avLst/>
          </a:prstGeom>
          <a:noFill/>
          <a:ln/>
        </p:spPr>
        <p:txBody>
          <a:bodyPr wrap="square" lIns="0" tIns="0" rIns="0" bIns="0" rtlCol="0" anchor="ctr"/>
          <a:lstStyle/>
          <a:p>
            <a:pPr marL="0" indent="0" algn="ctr">
              <a:buNone/>
            </a:pPr>
            <a:r>
              <a:rPr lang="en-US" sz="1000" b="1" dirty="0">
                <a:solidFill>
                  <a:schemeClr val="tx2"/>
                </a:solidFill>
              </a:rPr>
              <a:t>NEXT</a:t>
            </a:r>
            <a:endParaRPr lang="en-US" sz="1000" dirty="0"/>
          </a:p>
        </p:txBody>
      </p:sp>
      <p:sp>
        <p:nvSpPr>
          <p:cNvPr id="38" name="Slide Number Placeholder 0"/>
          <p:cNvSpPr>
            <a:spLocks noGrp="1"/>
          </p:cNvSpPr>
          <p:nvPr>
            <p:ph type="sldNum" sz="quarter" idx="4294967295"/>
          </p:nvPr>
        </p:nvSpPr>
        <p:spPr>
          <a:xfrm>
            <a:off x="11000232" y="6400800"/>
            <a:ext cx="73152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5F6B5F"/>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457200" y="786384"/>
            <a:ext cx="8229600" cy="237744"/>
          </a:xfrm>
          <a:prstGeom prst="rect">
            <a:avLst/>
          </a:prstGeom>
          <a:noFill/>
          <a:ln/>
        </p:spPr>
        <p:txBody>
          <a:bodyPr wrap="square" lIns="0" tIns="0" rIns="0" bIns="0" rtlCol="0" anchor="ctr"/>
          <a:lstStyle/>
          <a:p>
            <a:pPr marL="0" indent="0">
              <a:buNone/>
            </a:pPr>
            <a:r>
              <a:rPr lang="en-US" sz="1100" b="1" kern="0" spc="200" dirty="0">
                <a:solidFill>
                  <a:schemeClr val="accent1"/>
                </a:solidFill>
              </a:rPr>
              <a:t>HOW THE MODEL SPREADS</a:t>
            </a:r>
            <a:endParaRPr lang="en-US" sz="1100" dirty="0"/>
          </a:p>
        </p:txBody>
      </p:sp>
      <p:sp>
        <p:nvSpPr>
          <p:cNvPr id="3" name="Text 1"/>
          <p:cNvSpPr>
            <a:spLocks noGrp="1"/>
          </p:cNvSpPr>
          <p:nvPr>
            <p:ph type="title" idx="104" hasCustomPrompt="1"/>
          </p:nvPr>
        </p:nvSpPr>
        <p:spPr>
          <a:xfrm>
            <a:off x="457200" y="1024128"/>
            <a:ext cx="11274552" cy="566928"/>
          </a:xfrm>
          <a:prstGeom prst="rect">
            <a:avLst/>
          </a:prstGeom>
          <a:noFill/>
          <a:ln/>
        </p:spPr>
        <p:txBody>
          <a:bodyPr wrap="square" lIns="0" tIns="0" rIns="0" bIns="0" rtlCol="0" anchor="ctr"/>
          <a:lstStyle/>
          <a:p>
            <a:pPr marL="0" indent="0" algn="l">
              <a:buNone/>
            </a:pPr>
            <a:r>
              <a:rPr lang="en-US" sz="3000" b="1" dirty="0">
                <a:solidFill>
                  <a:schemeClr val="tx2"/>
                </a:solidFill>
              </a:rPr>
              <a:t>A replication model for new counties</a:t>
            </a:r>
            <a:endParaRPr lang="en-US" sz="3000" dirty="0"/>
          </a:p>
        </p:txBody>
      </p:sp>
      <p:sp>
        <p:nvSpPr>
          <p:cNvPr id="4" name="Text 1"/>
          <p:cNvSpPr>
            <a:spLocks noGrp="1"/>
          </p:cNvSpPr>
          <p:nvPr>
            <p:ph type="body" idx="105" hasCustomPrompt="1"/>
          </p:nvPr>
        </p:nvSpPr>
        <p:spPr>
          <a:xfrm>
            <a:off x="457200" y="1627632"/>
            <a:ext cx="11274552" cy="411480"/>
          </a:xfrm>
          <a:prstGeom prst="rect">
            <a:avLst/>
          </a:prstGeom>
          <a:noFill/>
          <a:ln/>
        </p:spPr>
        <p:txBody>
          <a:bodyPr wrap="square" lIns="0" tIns="0" rIns="0" bIns="0" rtlCol="0" anchor="t"/>
          <a:lstStyle/>
          <a:p>
            <a:pPr marL="0" indent="0">
              <a:buNone/>
            </a:pPr>
            <a:r>
              <a:rPr lang="en-US" sz="1400" dirty="0">
                <a:solidFill>
                  <a:schemeClr val="accent6"/>
                </a:solidFill>
              </a:rPr>
              <a:t>Each proven hub becomes a template: a repeatable playbook that lets the next county start faster and cheaper.</a:t>
            </a:r>
            <a:endParaRPr lang="en-US" sz="1400" dirty="0"/>
          </a:p>
        </p:txBody>
      </p:sp>
      <p:sp>
        <p:nvSpPr>
          <p:cNvPr id="5" name="Step card"/>
          <p:cNvSpPr/>
          <p:nvPr/>
        </p:nvSpPr>
        <p:spPr>
          <a:xfrm>
            <a:off x="457200" y="2176272"/>
            <a:ext cx="1947672" cy="2194560"/>
          </a:xfrm>
          <a:prstGeom prst="roundRect">
            <a:avLst>
              <a:gd name="adj" fmla="val 4695"/>
            </a:avLst>
          </a:prstGeom>
          <a:solidFill>
            <a:schemeClr val="bg2"/>
          </a:solidFill>
          <a:ln/>
        </p:spPr>
      </p:sp>
      <p:sp>
        <p:nvSpPr>
          <p:cNvPr id="6" name="Marker"/>
          <p:cNvSpPr/>
          <p:nvPr/>
        </p:nvSpPr>
        <p:spPr>
          <a:xfrm>
            <a:off x="640080" y="2359152"/>
            <a:ext cx="502920" cy="502920"/>
          </a:xfrm>
          <a:prstGeom prst="ellipse">
            <a:avLst/>
          </a:prstGeom>
          <a:solidFill>
            <a:schemeClr val="accent4"/>
          </a:solidFill>
          <a:ln/>
        </p:spPr>
      </p:sp>
      <p:pic>
        <p:nvPicPr>
          <p:cNvPr id="7" name="Icon" descr="preencoded.png"/>
          <p:cNvPicPr>
            <a:picLocks noChangeAspect="1"/>
          </p:cNvPicPr>
          <p:nvPr/>
        </p:nvPicPr>
        <p:blipFill>
          <a:blip r:embed="rId3"/>
          <a:stretch>
            <a:fillRect/>
          </a:stretch>
        </p:blipFill>
        <p:spPr>
          <a:xfrm>
            <a:off x="760781" y="2479853"/>
            <a:ext cx="261518" cy="261518"/>
          </a:xfrm>
          <a:prstGeom prst="rect">
            <a:avLst/>
          </a:prstGeom>
        </p:spPr>
      </p:pic>
      <p:sp>
        <p:nvSpPr>
          <p:cNvPr id="8" name="Text 5"/>
          <p:cNvSpPr txBox="1"/>
          <p:nvPr/>
        </p:nvSpPr>
        <p:spPr>
          <a:xfrm>
            <a:off x="1856232" y="2359152"/>
            <a:ext cx="365760" cy="502920"/>
          </a:xfrm>
          <a:prstGeom prst="rect">
            <a:avLst/>
          </a:prstGeom>
          <a:noFill/>
          <a:ln/>
        </p:spPr>
        <p:txBody>
          <a:bodyPr wrap="square" lIns="0" tIns="0" rIns="0" bIns="0" rtlCol="0" anchor="ctr"/>
          <a:lstStyle/>
          <a:p>
            <a:pPr marL="0" indent="0" algn="r">
              <a:buNone/>
            </a:pPr>
            <a:r>
              <a:rPr lang="en-US" sz="2200" b="1" dirty="0">
                <a:solidFill>
                  <a:schemeClr val="accent1"/>
                </a:solidFill>
                <a:latin typeface="+mj-lt" pitchFamily="34" charset="0"/>
                <a:ea typeface="+mj-lt" pitchFamily="34" charset="-122"/>
                <a:cs typeface="+mj-lt" pitchFamily="34" charset="-120"/>
              </a:rPr>
              <a:t>1</a:t>
            </a:r>
            <a:endParaRPr lang="en-US" sz="2200" dirty="0"/>
          </a:p>
        </p:txBody>
      </p:sp>
      <p:sp>
        <p:nvSpPr>
          <p:cNvPr id="9" name="Text 6"/>
          <p:cNvSpPr txBox="1"/>
          <p:nvPr/>
        </p:nvSpPr>
        <p:spPr>
          <a:xfrm>
            <a:off x="640080" y="2962656"/>
            <a:ext cx="1581912" cy="475488"/>
          </a:xfrm>
          <a:prstGeom prst="rect">
            <a:avLst/>
          </a:prstGeom>
          <a:noFill/>
          <a:ln/>
        </p:spPr>
        <p:txBody>
          <a:bodyPr wrap="square" lIns="0" tIns="0" rIns="0" bIns="0" rtlCol="0" anchor="ctr"/>
          <a:lstStyle/>
          <a:p>
            <a:pPr marL="0" indent="0">
              <a:buNone/>
            </a:pPr>
            <a:r>
              <a:rPr lang="en-US" sz="1400" b="1" dirty="0">
                <a:solidFill>
                  <a:schemeClr val="tx2"/>
                </a:solidFill>
              </a:rPr>
              <a:t>Proven hub</a:t>
            </a:r>
            <a:endParaRPr lang="en-US" sz="1400" dirty="0"/>
          </a:p>
        </p:txBody>
      </p:sp>
      <p:sp>
        <p:nvSpPr>
          <p:cNvPr id="10" name="Text 7"/>
          <p:cNvSpPr txBox="1"/>
          <p:nvPr/>
        </p:nvSpPr>
        <p:spPr>
          <a:xfrm>
            <a:off x="640080" y="3502152"/>
            <a:ext cx="1581912" cy="777240"/>
          </a:xfrm>
          <a:prstGeom prst="rect">
            <a:avLst/>
          </a:prstGeom>
          <a:noFill/>
          <a:ln/>
        </p:spPr>
        <p:txBody>
          <a:bodyPr wrap="square" lIns="0" tIns="0" rIns="0" bIns="0" rtlCol="0" anchor="t"/>
          <a:lstStyle/>
          <a:p>
            <a:pPr marL="0" indent="0">
              <a:buNone/>
            </a:pPr>
            <a:r>
              <a:rPr lang="en-US" sz="1400" dirty="0">
                <a:solidFill>
                  <a:schemeClr val="tx1"/>
                </a:solidFill>
              </a:rPr>
              <a:t>A live, branded hub demonstrates the model</a:t>
            </a:r>
            <a:endParaRPr lang="en-US" sz="1400" dirty="0"/>
          </a:p>
        </p:txBody>
      </p:sp>
      <p:pic>
        <p:nvPicPr>
          <p:cNvPr id="11" name="Arrow" descr="preencoded.png"/>
          <p:cNvPicPr>
            <a:picLocks noChangeAspect="1"/>
          </p:cNvPicPr>
          <p:nvPr/>
        </p:nvPicPr>
        <p:blipFill>
          <a:blip r:embed="rId4"/>
          <a:stretch>
            <a:fillRect/>
          </a:stretch>
        </p:blipFill>
        <p:spPr>
          <a:xfrm>
            <a:off x="2487168" y="3163824"/>
            <a:ext cx="219456" cy="219456"/>
          </a:xfrm>
          <a:prstGeom prst="rect">
            <a:avLst/>
          </a:prstGeom>
        </p:spPr>
      </p:pic>
      <p:sp>
        <p:nvSpPr>
          <p:cNvPr id="12" name="Step card"/>
          <p:cNvSpPr/>
          <p:nvPr/>
        </p:nvSpPr>
        <p:spPr>
          <a:xfrm>
            <a:off x="2788920" y="2176272"/>
            <a:ext cx="1947672" cy="2194560"/>
          </a:xfrm>
          <a:prstGeom prst="roundRect">
            <a:avLst>
              <a:gd name="adj" fmla="val 4695"/>
            </a:avLst>
          </a:prstGeom>
          <a:solidFill>
            <a:schemeClr val="tx2"/>
          </a:solidFill>
          <a:ln/>
        </p:spPr>
      </p:sp>
      <p:sp>
        <p:nvSpPr>
          <p:cNvPr id="13" name="Marker"/>
          <p:cNvSpPr/>
          <p:nvPr/>
        </p:nvSpPr>
        <p:spPr>
          <a:xfrm>
            <a:off x="2971800" y="2359152"/>
            <a:ext cx="502920" cy="502920"/>
          </a:xfrm>
          <a:prstGeom prst="ellipse">
            <a:avLst/>
          </a:prstGeom>
          <a:solidFill>
            <a:schemeClr val="accent1"/>
          </a:solidFill>
          <a:ln/>
        </p:spPr>
      </p:sp>
      <p:pic>
        <p:nvPicPr>
          <p:cNvPr id="14" name="Icon" descr="preencoded.png"/>
          <p:cNvPicPr>
            <a:picLocks noChangeAspect="1"/>
          </p:cNvPicPr>
          <p:nvPr/>
        </p:nvPicPr>
        <p:blipFill>
          <a:blip r:embed="rId5"/>
          <a:stretch>
            <a:fillRect/>
          </a:stretch>
        </p:blipFill>
        <p:spPr>
          <a:xfrm>
            <a:off x="3092501" y="2479853"/>
            <a:ext cx="261518" cy="261518"/>
          </a:xfrm>
          <a:prstGeom prst="rect">
            <a:avLst/>
          </a:prstGeom>
        </p:spPr>
      </p:pic>
      <p:sp>
        <p:nvSpPr>
          <p:cNvPr id="15" name="Text 10"/>
          <p:cNvSpPr txBox="1"/>
          <p:nvPr/>
        </p:nvSpPr>
        <p:spPr>
          <a:xfrm>
            <a:off x="4187952" y="2359152"/>
            <a:ext cx="365760" cy="502920"/>
          </a:xfrm>
          <a:prstGeom prst="rect">
            <a:avLst/>
          </a:prstGeom>
          <a:noFill/>
          <a:ln/>
        </p:spPr>
        <p:txBody>
          <a:bodyPr wrap="square" lIns="0" tIns="0" rIns="0" bIns="0" rtlCol="0" anchor="ctr"/>
          <a:lstStyle/>
          <a:p>
            <a:pPr marL="0" indent="0" algn="r">
              <a:buNone/>
            </a:pPr>
            <a:r>
              <a:rPr lang="en-US" sz="2200" b="1" dirty="0">
                <a:solidFill>
                  <a:schemeClr val="accent1"/>
                </a:solidFill>
                <a:latin typeface="+mj-lt" pitchFamily="34" charset="0"/>
                <a:ea typeface="+mj-lt" pitchFamily="34" charset="-122"/>
                <a:cs typeface="+mj-lt" pitchFamily="34" charset="-120"/>
              </a:rPr>
              <a:t>2</a:t>
            </a:r>
            <a:endParaRPr lang="en-US" sz="2200" dirty="0"/>
          </a:p>
        </p:txBody>
      </p:sp>
      <p:sp>
        <p:nvSpPr>
          <p:cNvPr id="16" name="Text 11"/>
          <p:cNvSpPr txBox="1"/>
          <p:nvPr/>
        </p:nvSpPr>
        <p:spPr>
          <a:xfrm>
            <a:off x="2971800" y="2962656"/>
            <a:ext cx="1581912" cy="475488"/>
          </a:xfrm>
          <a:prstGeom prst="rect">
            <a:avLst/>
          </a:prstGeom>
          <a:noFill/>
          <a:ln/>
        </p:spPr>
        <p:txBody>
          <a:bodyPr wrap="square" lIns="0" tIns="0" rIns="0" bIns="0" rtlCol="0" anchor="ctr"/>
          <a:lstStyle/>
          <a:p>
            <a:pPr marL="0" indent="0">
              <a:buNone/>
            </a:pPr>
            <a:r>
              <a:rPr lang="en-US" sz="1400" b="1" dirty="0">
                <a:solidFill>
                  <a:schemeClr val="bg1"/>
                </a:solidFill>
              </a:rPr>
              <a:t>Codify the playbook</a:t>
            </a:r>
            <a:endParaRPr lang="en-US" sz="1400" dirty="0"/>
          </a:p>
        </p:txBody>
      </p:sp>
      <p:sp>
        <p:nvSpPr>
          <p:cNvPr id="17" name="Text 12"/>
          <p:cNvSpPr txBox="1"/>
          <p:nvPr/>
        </p:nvSpPr>
        <p:spPr>
          <a:xfrm>
            <a:off x="2971800" y="3502152"/>
            <a:ext cx="1581912" cy="777240"/>
          </a:xfrm>
          <a:prstGeom prst="rect">
            <a:avLst/>
          </a:prstGeom>
          <a:noFill/>
          <a:ln/>
        </p:spPr>
        <p:txBody>
          <a:bodyPr wrap="square" lIns="0" tIns="0" rIns="0" bIns="0" rtlCol="0" anchor="t"/>
          <a:lstStyle/>
          <a:p>
            <a:pPr marL="0" indent="0">
              <a:buNone/>
            </a:pPr>
            <a:r>
              <a:rPr lang="en-US" sz="1400" dirty="0">
                <a:solidFill>
                  <a:schemeClr val="bg2"/>
                </a:solidFill>
              </a:rPr>
              <a:t>Designs, data, pricing and SOPs packaged</a:t>
            </a:r>
            <a:endParaRPr lang="en-US" sz="1400" dirty="0"/>
          </a:p>
        </p:txBody>
      </p:sp>
      <p:pic>
        <p:nvPicPr>
          <p:cNvPr id="18" name="Arrow" descr="preencoded.png"/>
          <p:cNvPicPr>
            <a:picLocks noChangeAspect="1"/>
          </p:cNvPicPr>
          <p:nvPr/>
        </p:nvPicPr>
        <p:blipFill>
          <a:blip r:embed="rId4"/>
          <a:stretch>
            <a:fillRect/>
          </a:stretch>
        </p:blipFill>
        <p:spPr>
          <a:xfrm>
            <a:off x="4818888" y="3163824"/>
            <a:ext cx="219456" cy="219456"/>
          </a:xfrm>
          <a:prstGeom prst="rect">
            <a:avLst/>
          </a:prstGeom>
        </p:spPr>
      </p:pic>
      <p:sp>
        <p:nvSpPr>
          <p:cNvPr id="19" name="Step card"/>
          <p:cNvSpPr/>
          <p:nvPr/>
        </p:nvSpPr>
        <p:spPr>
          <a:xfrm>
            <a:off x="5120640" y="2176272"/>
            <a:ext cx="1947672" cy="2194560"/>
          </a:xfrm>
          <a:prstGeom prst="roundRect">
            <a:avLst>
              <a:gd name="adj" fmla="val 4695"/>
            </a:avLst>
          </a:prstGeom>
          <a:solidFill>
            <a:schemeClr val="bg2"/>
          </a:solidFill>
          <a:ln/>
        </p:spPr>
      </p:sp>
      <p:sp>
        <p:nvSpPr>
          <p:cNvPr id="20" name="Marker"/>
          <p:cNvSpPr/>
          <p:nvPr/>
        </p:nvSpPr>
        <p:spPr>
          <a:xfrm>
            <a:off x="5303520" y="2359152"/>
            <a:ext cx="502920" cy="502920"/>
          </a:xfrm>
          <a:prstGeom prst="ellipse">
            <a:avLst/>
          </a:prstGeom>
          <a:solidFill>
            <a:schemeClr val="accent4"/>
          </a:solidFill>
          <a:ln/>
        </p:spPr>
      </p:sp>
      <p:pic>
        <p:nvPicPr>
          <p:cNvPr id="21" name="Icon" descr="preencoded.png"/>
          <p:cNvPicPr>
            <a:picLocks noChangeAspect="1"/>
          </p:cNvPicPr>
          <p:nvPr/>
        </p:nvPicPr>
        <p:blipFill>
          <a:blip r:embed="rId6"/>
          <a:stretch>
            <a:fillRect/>
          </a:stretch>
        </p:blipFill>
        <p:spPr>
          <a:xfrm>
            <a:off x="5424221" y="2479853"/>
            <a:ext cx="261518" cy="261518"/>
          </a:xfrm>
          <a:prstGeom prst="rect">
            <a:avLst/>
          </a:prstGeom>
        </p:spPr>
      </p:pic>
      <p:sp>
        <p:nvSpPr>
          <p:cNvPr id="22" name="Text 15"/>
          <p:cNvSpPr txBox="1"/>
          <p:nvPr/>
        </p:nvSpPr>
        <p:spPr>
          <a:xfrm>
            <a:off x="6519672" y="2359152"/>
            <a:ext cx="365760" cy="502920"/>
          </a:xfrm>
          <a:prstGeom prst="rect">
            <a:avLst/>
          </a:prstGeom>
          <a:noFill/>
          <a:ln/>
        </p:spPr>
        <p:txBody>
          <a:bodyPr wrap="square" lIns="0" tIns="0" rIns="0" bIns="0" rtlCol="0" anchor="ctr"/>
          <a:lstStyle/>
          <a:p>
            <a:pPr marL="0" indent="0" algn="r">
              <a:buNone/>
            </a:pPr>
            <a:r>
              <a:rPr lang="en-US" sz="2200" b="1" dirty="0">
                <a:solidFill>
                  <a:schemeClr val="accent1"/>
                </a:solidFill>
                <a:latin typeface="+mj-lt" pitchFamily="34" charset="0"/>
                <a:ea typeface="+mj-lt" pitchFamily="34" charset="-122"/>
                <a:cs typeface="+mj-lt" pitchFamily="34" charset="-120"/>
              </a:rPr>
              <a:t>3</a:t>
            </a:r>
            <a:endParaRPr lang="en-US" sz="2200" dirty="0"/>
          </a:p>
        </p:txBody>
      </p:sp>
      <p:sp>
        <p:nvSpPr>
          <p:cNvPr id="23" name="Text 16"/>
          <p:cNvSpPr txBox="1"/>
          <p:nvPr/>
        </p:nvSpPr>
        <p:spPr>
          <a:xfrm>
            <a:off x="5303520" y="2962656"/>
            <a:ext cx="1581912" cy="475488"/>
          </a:xfrm>
          <a:prstGeom prst="rect">
            <a:avLst/>
          </a:prstGeom>
          <a:noFill/>
          <a:ln/>
        </p:spPr>
        <p:txBody>
          <a:bodyPr wrap="square" lIns="0" tIns="0" rIns="0" bIns="0" rtlCol="0" anchor="ctr"/>
          <a:lstStyle/>
          <a:p>
            <a:pPr marL="0" indent="0">
              <a:buNone/>
            </a:pPr>
            <a:r>
              <a:rPr lang="en-US" sz="1400" b="1" dirty="0">
                <a:solidFill>
                  <a:schemeClr val="tx2"/>
                </a:solidFill>
              </a:rPr>
              <a:t>County partnership</a:t>
            </a:r>
            <a:endParaRPr lang="en-US" sz="1400" dirty="0"/>
          </a:p>
        </p:txBody>
      </p:sp>
      <p:sp>
        <p:nvSpPr>
          <p:cNvPr id="24" name="Text 17"/>
          <p:cNvSpPr txBox="1"/>
          <p:nvPr/>
        </p:nvSpPr>
        <p:spPr>
          <a:xfrm>
            <a:off x="5303520" y="3502152"/>
            <a:ext cx="1581912" cy="777240"/>
          </a:xfrm>
          <a:prstGeom prst="rect">
            <a:avLst/>
          </a:prstGeom>
          <a:noFill/>
          <a:ln/>
        </p:spPr>
        <p:txBody>
          <a:bodyPr wrap="square" lIns="0" tIns="0" rIns="0" bIns="0" rtlCol="0" anchor="t"/>
          <a:lstStyle/>
          <a:p>
            <a:pPr marL="0" indent="0">
              <a:buNone/>
            </a:pPr>
            <a:r>
              <a:rPr lang="en-US" sz="1400" dirty="0">
                <a:solidFill>
                  <a:schemeClr val="tx1"/>
                </a:solidFill>
              </a:rPr>
              <a:t>County, cooperatives and a local partner</a:t>
            </a:r>
            <a:endParaRPr lang="en-US" sz="1400" dirty="0"/>
          </a:p>
        </p:txBody>
      </p:sp>
      <p:pic>
        <p:nvPicPr>
          <p:cNvPr id="25" name="Arrow" descr="preencoded.png"/>
          <p:cNvPicPr>
            <a:picLocks noChangeAspect="1"/>
          </p:cNvPicPr>
          <p:nvPr/>
        </p:nvPicPr>
        <p:blipFill>
          <a:blip r:embed="rId4"/>
          <a:stretch>
            <a:fillRect/>
          </a:stretch>
        </p:blipFill>
        <p:spPr>
          <a:xfrm>
            <a:off x="7150608" y="3163824"/>
            <a:ext cx="219456" cy="219456"/>
          </a:xfrm>
          <a:prstGeom prst="rect">
            <a:avLst/>
          </a:prstGeom>
        </p:spPr>
      </p:pic>
      <p:sp>
        <p:nvSpPr>
          <p:cNvPr id="26" name="Step card"/>
          <p:cNvSpPr/>
          <p:nvPr/>
        </p:nvSpPr>
        <p:spPr>
          <a:xfrm>
            <a:off x="7452360" y="2176272"/>
            <a:ext cx="1947672" cy="2194560"/>
          </a:xfrm>
          <a:prstGeom prst="roundRect">
            <a:avLst>
              <a:gd name="adj" fmla="val 4695"/>
            </a:avLst>
          </a:prstGeom>
          <a:solidFill>
            <a:schemeClr val="tx2"/>
          </a:solidFill>
          <a:ln/>
        </p:spPr>
      </p:sp>
      <p:sp>
        <p:nvSpPr>
          <p:cNvPr id="27" name="Marker"/>
          <p:cNvSpPr/>
          <p:nvPr/>
        </p:nvSpPr>
        <p:spPr>
          <a:xfrm>
            <a:off x="7635240" y="2359152"/>
            <a:ext cx="502920" cy="502920"/>
          </a:xfrm>
          <a:prstGeom prst="ellipse">
            <a:avLst/>
          </a:prstGeom>
          <a:solidFill>
            <a:schemeClr val="accent1"/>
          </a:solidFill>
          <a:ln/>
        </p:spPr>
      </p:sp>
      <p:pic>
        <p:nvPicPr>
          <p:cNvPr id="28" name="Icon" descr="preencoded.png"/>
          <p:cNvPicPr>
            <a:picLocks noChangeAspect="1"/>
          </p:cNvPicPr>
          <p:nvPr/>
        </p:nvPicPr>
        <p:blipFill>
          <a:blip r:embed="rId7"/>
          <a:stretch>
            <a:fillRect/>
          </a:stretch>
        </p:blipFill>
        <p:spPr>
          <a:xfrm>
            <a:off x="7755941" y="2479853"/>
            <a:ext cx="261518" cy="261518"/>
          </a:xfrm>
          <a:prstGeom prst="rect">
            <a:avLst/>
          </a:prstGeom>
        </p:spPr>
      </p:pic>
      <p:sp>
        <p:nvSpPr>
          <p:cNvPr id="29" name="Text 20"/>
          <p:cNvSpPr txBox="1"/>
          <p:nvPr/>
        </p:nvSpPr>
        <p:spPr>
          <a:xfrm>
            <a:off x="8851392" y="2359152"/>
            <a:ext cx="365760" cy="502920"/>
          </a:xfrm>
          <a:prstGeom prst="rect">
            <a:avLst/>
          </a:prstGeom>
          <a:noFill/>
          <a:ln/>
        </p:spPr>
        <p:txBody>
          <a:bodyPr wrap="square" lIns="0" tIns="0" rIns="0" bIns="0" rtlCol="0" anchor="ctr"/>
          <a:lstStyle/>
          <a:p>
            <a:pPr marL="0" indent="0" algn="r">
              <a:buNone/>
            </a:pPr>
            <a:r>
              <a:rPr lang="en-US" sz="2200" b="1" dirty="0">
                <a:solidFill>
                  <a:schemeClr val="accent1"/>
                </a:solidFill>
                <a:latin typeface="+mj-lt" pitchFamily="34" charset="0"/>
                <a:ea typeface="+mj-lt" pitchFamily="34" charset="-122"/>
                <a:cs typeface="+mj-lt" pitchFamily="34" charset="-120"/>
              </a:rPr>
              <a:t>4</a:t>
            </a:r>
            <a:endParaRPr lang="en-US" sz="2200" dirty="0"/>
          </a:p>
        </p:txBody>
      </p:sp>
      <p:sp>
        <p:nvSpPr>
          <p:cNvPr id="30" name="Text 21"/>
          <p:cNvSpPr txBox="1"/>
          <p:nvPr/>
        </p:nvSpPr>
        <p:spPr>
          <a:xfrm>
            <a:off x="7635240" y="2962656"/>
            <a:ext cx="1581912" cy="475488"/>
          </a:xfrm>
          <a:prstGeom prst="rect">
            <a:avLst/>
          </a:prstGeom>
          <a:noFill/>
          <a:ln/>
        </p:spPr>
        <p:txBody>
          <a:bodyPr wrap="square" lIns="0" tIns="0" rIns="0" bIns="0" rtlCol="0" anchor="ctr"/>
          <a:lstStyle/>
          <a:p>
            <a:pPr marL="0" indent="0">
              <a:buNone/>
            </a:pPr>
            <a:r>
              <a:rPr lang="en-US" sz="1400" b="1" dirty="0">
                <a:solidFill>
                  <a:schemeClr val="bg1"/>
                </a:solidFill>
              </a:rPr>
              <a:t>Deploy mobile PUE</a:t>
            </a:r>
            <a:endParaRPr lang="en-US" sz="1400" dirty="0"/>
          </a:p>
        </p:txBody>
      </p:sp>
      <p:sp>
        <p:nvSpPr>
          <p:cNvPr id="31" name="Text 22"/>
          <p:cNvSpPr txBox="1"/>
          <p:nvPr/>
        </p:nvSpPr>
        <p:spPr>
          <a:xfrm>
            <a:off x="7635240" y="3502152"/>
            <a:ext cx="1581912" cy="777240"/>
          </a:xfrm>
          <a:prstGeom prst="rect">
            <a:avLst/>
          </a:prstGeom>
          <a:noFill/>
          <a:ln/>
        </p:spPr>
        <p:txBody>
          <a:bodyPr wrap="square" lIns="0" tIns="0" rIns="0" bIns="0" rtlCol="0" anchor="t"/>
          <a:lstStyle/>
          <a:p>
            <a:pPr marL="0" indent="0">
              <a:buNone/>
            </a:pPr>
            <a:r>
              <a:rPr lang="en-US" sz="1400" dirty="0">
                <a:solidFill>
                  <a:schemeClr val="bg2"/>
                </a:solidFill>
              </a:rPr>
              <a:t>Movable units set up for farmer groups</a:t>
            </a:r>
            <a:endParaRPr lang="en-US" sz="1400" dirty="0"/>
          </a:p>
        </p:txBody>
      </p:sp>
      <p:pic>
        <p:nvPicPr>
          <p:cNvPr id="32" name="Arrow" descr="preencoded.png"/>
          <p:cNvPicPr>
            <a:picLocks noChangeAspect="1"/>
          </p:cNvPicPr>
          <p:nvPr/>
        </p:nvPicPr>
        <p:blipFill>
          <a:blip r:embed="rId4"/>
          <a:stretch>
            <a:fillRect/>
          </a:stretch>
        </p:blipFill>
        <p:spPr>
          <a:xfrm>
            <a:off x="9482328" y="3163824"/>
            <a:ext cx="219456" cy="219456"/>
          </a:xfrm>
          <a:prstGeom prst="rect">
            <a:avLst/>
          </a:prstGeom>
        </p:spPr>
      </p:pic>
      <p:sp>
        <p:nvSpPr>
          <p:cNvPr id="33" name="Step card"/>
          <p:cNvSpPr/>
          <p:nvPr/>
        </p:nvSpPr>
        <p:spPr>
          <a:xfrm>
            <a:off x="9784080" y="2176272"/>
            <a:ext cx="1947672" cy="2194560"/>
          </a:xfrm>
          <a:prstGeom prst="roundRect">
            <a:avLst>
              <a:gd name="adj" fmla="val 4695"/>
            </a:avLst>
          </a:prstGeom>
          <a:solidFill>
            <a:schemeClr val="bg2"/>
          </a:solidFill>
          <a:ln/>
        </p:spPr>
      </p:sp>
      <p:sp>
        <p:nvSpPr>
          <p:cNvPr id="34" name="Marker"/>
          <p:cNvSpPr/>
          <p:nvPr/>
        </p:nvSpPr>
        <p:spPr>
          <a:xfrm>
            <a:off x="9966960" y="2359152"/>
            <a:ext cx="502920" cy="502920"/>
          </a:xfrm>
          <a:prstGeom prst="ellipse">
            <a:avLst/>
          </a:prstGeom>
          <a:solidFill>
            <a:schemeClr val="accent4"/>
          </a:solidFill>
          <a:ln/>
        </p:spPr>
      </p:sp>
      <p:pic>
        <p:nvPicPr>
          <p:cNvPr id="35" name="Icon" descr="preencoded.png"/>
          <p:cNvPicPr>
            <a:picLocks noChangeAspect="1"/>
          </p:cNvPicPr>
          <p:nvPr/>
        </p:nvPicPr>
        <p:blipFill>
          <a:blip r:embed="rId8"/>
          <a:stretch>
            <a:fillRect/>
          </a:stretch>
        </p:blipFill>
        <p:spPr>
          <a:xfrm>
            <a:off x="10087661" y="2479853"/>
            <a:ext cx="261518" cy="261518"/>
          </a:xfrm>
          <a:prstGeom prst="rect">
            <a:avLst/>
          </a:prstGeom>
        </p:spPr>
      </p:pic>
      <p:sp>
        <p:nvSpPr>
          <p:cNvPr id="36" name="Text 25"/>
          <p:cNvSpPr txBox="1"/>
          <p:nvPr/>
        </p:nvSpPr>
        <p:spPr>
          <a:xfrm>
            <a:off x="11183112" y="2359152"/>
            <a:ext cx="365760" cy="502920"/>
          </a:xfrm>
          <a:prstGeom prst="rect">
            <a:avLst/>
          </a:prstGeom>
          <a:noFill/>
          <a:ln/>
        </p:spPr>
        <p:txBody>
          <a:bodyPr wrap="square" lIns="0" tIns="0" rIns="0" bIns="0" rtlCol="0" anchor="ctr"/>
          <a:lstStyle/>
          <a:p>
            <a:pPr marL="0" indent="0" algn="r">
              <a:buNone/>
            </a:pPr>
            <a:r>
              <a:rPr lang="en-US" sz="2200" b="1" dirty="0">
                <a:solidFill>
                  <a:schemeClr val="accent1"/>
                </a:solidFill>
                <a:latin typeface="+mj-lt" pitchFamily="34" charset="0"/>
                <a:ea typeface="+mj-lt" pitchFamily="34" charset="-122"/>
                <a:cs typeface="+mj-lt" pitchFamily="34" charset="-120"/>
              </a:rPr>
              <a:t>5</a:t>
            </a:r>
            <a:endParaRPr lang="en-US" sz="2200" dirty="0"/>
          </a:p>
        </p:txBody>
      </p:sp>
      <p:sp>
        <p:nvSpPr>
          <p:cNvPr id="37" name="Text 26"/>
          <p:cNvSpPr txBox="1"/>
          <p:nvPr/>
        </p:nvSpPr>
        <p:spPr>
          <a:xfrm>
            <a:off x="9966960" y="2962656"/>
            <a:ext cx="1581912" cy="475488"/>
          </a:xfrm>
          <a:prstGeom prst="rect">
            <a:avLst/>
          </a:prstGeom>
          <a:noFill/>
          <a:ln/>
        </p:spPr>
        <p:txBody>
          <a:bodyPr wrap="square" lIns="0" tIns="0" rIns="0" bIns="0" rtlCol="0" anchor="ctr"/>
          <a:lstStyle/>
          <a:p>
            <a:pPr marL="0" indent="0">
              <a:buNone/>
            </a:pPr>
            <a:r>
              <a:rPr lang="en-US" sz="1400" b="1" dirty="0">
                <a:solidFill>
                  <a:schemeClr val="tx2"/>
                </a:solidFill>
              </a:rPr>
              <a:t>Scale &amp; learn</a:t>
            </a:r>
            <a:endParaRPr lang="en-US" sz="1400" dirty="0"/>
          </a:p>
        </p:txBody>
      </p:sp>
      <p:sp>
        <p:nvSpPr>
          <p:cNvPr id="38" name="Text 27"/>
          <p:cNvSpPr txBox="1"/>
          <p:nvPr/>
        </p:nvSpPr>
        <p:spPr>
          <a:xfrm>
            <a:off x="9966960" y="3502152"/>
            <a:ext cx="1581912" cy="777240"/>
          </a:xfrm>
          <a:prstGeom prst="rect">
            <a:avLst/>
          </a:prstGeom>
          <a:noFill/>
          <a:ln/>
        </p:spPr>
        <p:txBody>
          <a:bodyPr wrap="square" lIns="0" tIns="0" rIns="0" bIns="0" rtlCol="0" anchor="t"/>
          <a:lstStyle/>
          <a:p>
            <a:pPr marL="0" indent="0">
              <a:buNone/>
            </a:pPr>
            <a:r>
              <a:rPr lang="en-US" sz="1400" dirty="0">
                <a:solidFill>
                  <a:schemeClr val="tx1"/>
                </a:solidFill>
              </a:rPr>
              <a:t>Usage data makes each cycle cheaper</a:t>
            </a:r>
            <a:endParaRPr lang="en-US" sz="1400" dirty="0"/>
          </a:p>
        </p:txBody>
      </p:sp>
      <p:sp>
        <p:nvSpPr>
          <p:cNvPr id="39" name="Marker"/>
          <p:cNvSpPr/>
          <p:nvPr/>
        </p:nvSpPr>
        <p:spPr>
          <a:xfrm>
            <a:off x="457200" y="4581144"/>
            <a:ext cx="438912" cy="438912"/>
          </a:xfrm>
          <a:prstGeom prst="ellipse">
            <a:avLst/>
          </a:prstGeom>
          <a:solidFill>
            <a:schemeClr val="accent1"/>
          </a:solidFill>
          <a:ln/>
        </p:spPr>
      </p:sp>
      <p:sp>
        <p:nvSpPr>
          <p:cNvPr id="40" name="Marker label"/>
          <p:cNvSpPr txBox="1"/>
          <p:nvPr/>
        </p:nvSpPr>
        <p:spPr>
          <a:xfrm>
            <a:off x="457200" y="4581144"/>
            <a:ext cx="438912" cy="438912"/>
          </a:xfrm>
          <a:prstGeom prst="rect">
            <a:avLst/>
          </a:prstGeom>
          <a:noFill/>
          <a:ln/>
        </p:spPr>
        <p:txBody>
          <a:bodyPr wrap="square" lIns="0" tIns="0" rIns="0" bIns="0" rtlCol="0" anchor="ctr"/>
          <a:lstStyle/>
          <a:p>
            <a:pPr marL="0" indent="0" algn="ctr">
              <a:buNone/>
            </a:pPr>
            <a:r>
              <a:rPr lang="en-US" sz="1200" b="1" dirty="0">
                <a:solidFill>
                  <a:schemeClr val="bg1"/>
                </a:solidFill>
              </a:rPr>
              <a:t>H1</a:t>
            </a:r>
            <a:endParaRPr lang="en-US" sz="1200" dirty="0"/>
          </a:p>
        </p:txBody>
      </p:sp>
      <p:sp>
        <p:nvSpPr>
          <p:cNvPr id="41" name="Text 30"/>
          <p:cNvSpPr txBox="1"/>
          <p:nvPr/>
        </p:nvSpPr>
        <p:spPr>
          <a:xfrm>
            <a:off x="1051560" y="4526280"/>
            <a:ext cx="1280160" cy="548640"/>
          </a:xfrm>
          <a:prstGeom prst="rect">
            <a:avLst/>
          </a:prstGeom>
          <a:noFill/>
          <a:ln/>
        </p:spPr>
        <p:txBody>
          <a:bodyPr wrap="square" lIns="0" tIns="0" rIns="0" bIns="0" rtlCol="0" anchor="ctr"/>
          <a:lstStyle/>
          <a:p>
            <a:pPr marL="0" indent="0">
              <a:buNone/>
            </a:pPr>
            <a:r>
              <a:rPr lang="en-US" sz="1600" b="1" dirty="0">
                <a:solidFill>
                  <a:schemeClr val="tx2"/>
                </a:solidFill>
              </a:rPr>
              <a:t>Deepen</a:t>
            </a:r>
            <a:endParaRPr lang="en-US" sz="1600" dirty="0"/>
          </a:p>
        </p:txBody>
      </p:sp>
      <p:sp>
        <p:nvSpPr>
          <p:cNvPr id="42" name="Text 31"/>
          <p:cNvSpPr txBox="1"/>
          <p:nvPr/>
        </p:nvSpPr>
        <p:spPr>
          <a:xfrm>
            <a:off x="2331720" y="4526280"/>
            <a:ext cx="4846320" cy="548640"/>
          </a:xfrm>
          <a:prstGeom prst="rect">
            <a:avLst/>
          </a:prstGeom>
          <a:noFill/>
          <a:ln/>
        </p:spPr>
        <p:txBody>
          <a:bodyPr wrap="square" lIns="0" tIns="0" rIns="0" bIns="0" rtlCol="0" anchor="ctr"/>
          <a:lstStyle/>
          <a:p>
            <a:pPr marL="0" indent="0">
              <a:buNone/>
            </a:pPr>
            <a:r>
              <a:rPr lang="en-US" sz="1500" dirty="0">
                <a:solidFill>
                  <a:schemeClr val="tx1"/>
                </a:solidFill>
              </a:rPr>
              <a:t>West Pokot • Turkana • Isiolo</a:t>
            </a:r>
            <a:endParaRPr lang="en-US" sz="1500" dirty="0"/>
          </a:p>
        </p:txBody>
      </p:sp>
      <p:sp>
        <p:nvSpPr>
          <p:cNvPr id="43" name="Marker"/>
          <p:cNvSpPr/>
          <p:nvPr/>
        </p:nvSpPr>
        <p:spPr>
          <a:xfrm>
            <a:off x="457200" y="5129784"/>
            <a:ext cx="438912" cy="438912"/>
          </a:xfrm>
          <a:prstGeom prst="ellipse">
            <a:avLst/>
          </a:prstGeom>
          <a:solidFill>
            <a:schemeClr val="tx2"/>
          </a:solidFill>
          <a:ln/>
        </p:spPr>
      </p:sp>
      <p:sp>
        <p:nvSpPr>
          <p:cNvPr id="44" name="Marker label"/>
          <p:cNvSpPr txBox="1"/>
          <p:nvPr/>
        </p:nvSpPr>
        <p:spPr>
          <a:xfrm>
            <a:off x="457200" y="5129784"/>
            <a:ext cx="438912" cy="438912"/>
          </a:xfrm>
          <a:prstGeom prst="rect">
            <a:avLst/>
          </a:prstGeom>
          <a:noFill/>
          <a:ln/>
        </p:spPr>
        <p:txBody>
          <a:bodyPr wrap="square" lIns="0" tIns="0" rIns="0" bIns="0" rtlCol="0" anchor="ctr"/>
          <a:lstStyle/>
          <a:p>
            <a:pPr marL="0" indent="0" algn="ctr">
              <a:buNone/>
            </a:pPr>
            <a:r>
              <a:rPr lang="en-US" sz="1200" b="1" dirty="0">
                <a:solidFill>
                  <a:schemeClr val="bg1"/>
                </a:solidFill>
              </a:rPr>
              <a:t>H2</a:t>
            </a:r>
            <a:endParaRPr lang="en-US" sz="1200" dirty="0"/>
          </a:p>
        </p:txBody>
      </p:sp>
      <p:sp>
        <p:nvSpPr>
          <p:cNvPr id="45" name="Text 34"/>
          <p:cNvSpPr txBox="1"/>
          <p:nvPr/>
        </p:nvSpPr>
        <p:spPr>
          <a:xfrm>
            <a:off x="1051560" y="5074920"/>
            <a:ext cx="1280160" cy="548640"/>
          </a:xfrm>
          <a:prstGeom prst="rect">
            <a:avLst/>
          </a:prstGeom>
          <a:noFill/>
          <a:ln/>
        </p:spPr>
        <p:txBody>
          <a:bodyPr wrap="square" lIns="0" tIns="0" rIns="0" bIns="0" rtlCol="0" anchor="ctr"/>
          <a:lstStyle/>
          <a:p>
            <a:pPr marL="0" indent="0">
              <a:buNone/>
            </a:pPr>
            <a:r>
              <a:rPr lang="en-US" sz="1600" b="1" dirty="0">
                <a:solidFill>
                  <a:schemeClr val="tx2"/>
                </a:solidFill>
              </a:rPr>
              <a:t>Extend</a:t>
            </a:r>
            <a:endParaRPr lang="en-US" sz="1600" dirty="0"/>
          </a:p>
        </p:txBody>
      </p:sp>
      <p:sp>
        <p:nvSpPr>
          <p:cNvPr id="46" name="Text 35"/>
          <p:cNvSpPr txBox="1"/>
          <p:nvPr/>
        </p:nvSpPr>
        <p:spPr>
          <a:xfrm>
            <a:off x="2331720" y="5074920"/>
            <a:ext cx="4846320" cy="548640"/>
          </a:xfrm>
          <a:prstGeom prst="rect">
            <a:avLst/>
          </a:prstGeom>
          <a:noFill/>
          <a:ln/>
        </p:spPr>
        <p:txBody>
          <a:bodyPr wrap="square" lIns="0" tIns="0" rIns="0" bIns="0" rtlCol="0" anchor="ctr"/>
          <a:lstStyle/>
          <a:p>
            <a:pPr marL="0" indent="0">
              <a:buNone/>
            </a:pPr>
            <a:r>
              <a:rPr lang="en-US" sz="1500" dirty="0">
                <a:solidFill>
                  <a:schemeClr val="tx1"/>
                </a:solidFill>
              </a:rPr>
              <a:t>Marsabit • Wajir • Garissa • Samburu</a:t>
            </a:r>
            <a:endParaRPr lang="en-US" sz="1500" dirty="0"/>
          </a:p>
        </p:txBody>
      </p:sp>
      <p:sp>
        <p:nvSpPr>
          <p:cNvPr id="47" name="Marker"/>
          <p:cNvSpPr/>
          <p:nvPr/>
        </p:nvSpPr>
        <p:spPr>
          <a:xfrm>
            <a:off x="457200" y="5678424"/>
            <a:ext cx="438912" cy="438912"/>
          </a:xfrm>
          <a:prstGeom prst="ellipse">
            <a:avLst/>
          </a:prstGeom>
          <a:solidFill>
            <a:schemeClr val="tx2"/>
          </a:solidFill>
          <a:ln/>
        </p:spPr>
      </p:sp>
      <p:sp>
        <p:nvSpPr>
          <p:cNvPr id="48" name="Marker label"/>
          <p:cNvSpPr txBox="1"/>
          <p:nvPr/>
        </p:nvSpPr>
        <p:spPr>
          <a:xfrm>
            <a:off x="457200" y="5678424"/>
            <a:ext cx="438912" cy="438912"/>
          </a:xfrm>
          <a:prstGeom prst="rect">
            <a:avLst/>
          </a:prstGeom>
          <a:noFill/>
          <a:ln/>
        </p:spPr>
        <p:txBody>
          <a:bodyPr wrap="square" lIns="0" tIns="0" rIns="0" bIns="0" rtlCol="0" anchor="ctr"/>
          <a:lstStyle/>
          <a:p>
            <a:pPr marL="0" indent="0" algn="ctr">
              <a:buNone/>
            </a:pPr>
            <a:r>
              <a:rPr lang="en-US" sz="1200" b="1" dirty="0">
                <a:solidFill>
                  <a:schemeClr val="bg1"/>
                </a:solidFill>
              </a:rPr>
              <a:t>H3</a:t>
            </a:r>
            <a:endParaRPr lang="en-US" sz="1200" dirty="0"/>
          </a:p>
        </p:txBody>
      </p:sp>
      <p:sp>
        <p:nvSpPr>
          <p:cNvPr id="49" name="Text 38"/>
          <p:cNvSpPr txBox="1"/>
          <p:nvPr/>
        </p:nvSpPr>
        <p:spPr>
          <a:xfrm>
            <a:off x="1051560" y="5623560"/>
            <a:ext cx="1280160" cy="548640"/>
          </a:xfrm>
          <a:prstGeom prst="rect">
            <a:avLst/>
          </a:prstGeom>
          <a:noFill/>
          <a:ln/>
        </p:spPr>
        <p:txBody>
          <a:bodyPr wrap="square" lIns="0" tIns="0" rIns="0" bIns="0" rtlCol="0" anchor="ctr"/>
          <a:lstStyle/>
          <a:p>
            <a:pPr marL="0" indent="0">
              <a:buNone/>
            </a:pPr>
            <a:r>
              <a:rPr lang="en-US" sz="1600" b="1" dirty="0">
                <a:solidFill>
                  <a:schemeClr val="tx2"/>
                </a:solidFill>
              </a:rPr>
              <a:t>Replicate</a:t>
            </a:r>
            <a:endParaRPr lang="en-US" sz="1600" dirty="0"/>
          </a:p>
        </p:txBody>
      </p:sp>
      <p:sp>
        <p:nvSpPr>
          <p:cNvPr id="50" name="Text 39"/>
          <p:cNvSpPr txBox="1"/>
          <p:nvPr/>
        </p:nvSpPr>
        <p:spPr>
          <a:xfrm>
            <a:off x="2331720" y="5623560"/>
            <a:ext cx="4846320" cy="548640"/>
          </a:xfrm>
          <a:prstGeom prst="rect">
            <a:avLst/>
          </a:prstGeom>
          <a:noFill/>
          <a:ln/>
        </p:spPr>
        <p:txBody>
          <a:bodyPr wrap="square" lIns="0" tIns="0" rIns="0" bIns="0" rtlCol="0" anchor="ctr"/>
          <a:lstStyle/>
          <a:p>
            <a:pPr marL="0" indent="0">
              <a:buNone/>
            </a:pPr>
            <a:r>
              <a:rPr lang="en-US" sz="1500" dirty="0">
                <a:solidFill>
                  <a:schemeClr val="tx1"/>
                </a:solidFill>
              </a:rPr>
              <a:t>Baringo • Tana River • Kitui • Makueni</a:t>
            </a:r>
            <a:endParaRPr lang="en-US" sz="1500" dirty="0"/>
          </a:p>
        </p:txBody>
      </p:sp>
      <p:pic>
        <p:nvPicPr>
          <p:cNvPr id="51" name="Photo community" descr="Community engagement in the field"/>
          <p:cNvPicPr>
            <a:picLocks noChangeAspect="1"/>
          </p:cNvPicPr>
          <p:nvPr/>
        </p:nvPicPr>
        <p:blipFill>
          <a:blip r:embed="rId9"/>
          <a:stretch>
            <a:fillRect/>
          </a:stretch>
        </p:blipFill>
        <p:spPr>
          <a:xfrm>
            <a:off x="7498080" y="4526280"/>
            <a:ext cx="4233672" cy="1645920"/>
          </a:xfrm>
          <a:prstGeom prst="rect">
            <a:avLst/>
          </a:prstGeom>
        </p:spPr>
      </p:pic>
      <p:sp>
        <p:nvSpPr>
          <p:cNvPr id="52" name="Caption band"/>
          <p:cNvSpPr/>
          <p:nvPr/>
        </p:nvSpPr>
        <p:spPr>
          <a:xfrm>
            <a:off x="7498080" y="5879592"/>
            <a:ext cx="4233672" cy="292608"/>
          </a:xfrm>
          <a:prstGeom prst="rect">
            <a:avLst/>
          </a:prstGeom>
          <a:solidFill>
            <a:schemeClr val="tx2">
              <a:alpha val="78000"/>
            </a:schemeClr>
          </a:solidFill>
          <a:ln/>
        </p:spPr>
      </p:sp>
      <p:sp>
        <p:nvSpPr>
          <p:cNvPr id="53" name="Caption"/>
          <p:cNvSpPr txBox="1"/>
          <p:nvPr/>
        </p:nvSpPr>
        <p:spPr>
          <a:xfrm>
            <a:off x="7589520" y="5879592"/>
            <a:ext cx="4050792" cy="292608"/>
          </a:xfrm>
          <a:prstGeom prst="rect">
            <a:avLst/>
          </a:prstGeom>
          <a:noFill/>
          <a:ln/>
        </p:spPr>
        <p:txBody>
          <a:bodyPr wrap="square" lIns="0" tIns="0" rIns="0" bIns="0" rtlCol="0" anchor="ctr"/>
          <a:lstStyle/>
          <a:p>
            <a:pPr marL="0" indent="0">
              <a:buNone/>
            </a:pPr>
            <a:r>
              <a:rPr lang="en-US" sz="1050" dirty="0">
                <a:solidFill>
                  <a:schemeClr val="bg1"/>
                </a:solidFill>
              </a:rPr>
              <a:t>Community engagement in the field</a:t>
            </a:r>
            <a:endParaRPr lang="en-US" sz="1050" dirty="0"/>
          </a:p>
        </p:txBody>
      </p:sp>
      <p:sp>
        <p:nvSpPr>
          <p:cNvPr id="54" name="Slide Number Placeholder 0"/>
          <p:cNvSpPr>
            <a:spLocks noGrp="1"/>
          </p:cNvSpPr>
          <p:nvPr>
            <p:ph type="sldNum" sz="quarter" idx="4294967295"/>
          </p:nvPr>
        </p:nvSpPr>
        <p:spPr>
          <a:xfrm>
            <a:off x="11000232" y="6400800"/>
            <a:ext cx="73152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5F6B5F"/>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457200" y="457200"/>
            <a:ext cx="822960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FROM THE FIELD</a:t>
            </a:r>
            <a:endParaRPr lang="en-US" sz="1200" dirty="0"/>
          </a:p>
        </p:txBody>
      </p:sp>
      <p:sp>
        <p:nvSpPr>
          <p:cNvPr id="3" name="Text 1"/>
          <p:cNvSpPr>
            <a:spLocks noGrp="1"/>
          </p:cNvSpPr>
          <p:nvPr>
            <p:ph type="title" idx="102" hasCustomPrompt="1"/>
          </p:nvPr>
        </p:nvSpPr>
        <p:spPr>
          <a:xfrm>
            <a:off x="457200" y="777240"/>
            <a:ext cx="11274552" cy="640080"/>
          </a:xfrm>
          <a:prstGeom prst="rect">
            <a:avLst/>
          </a:prstGeom>
          <a:noFill/>
          <a:ln/>
        </p:spPr>
        <p:txBody>
          <a:bodyPr wrap="square" lIns="0" tIns="0" rIns="0" bIns="0" rtlCol="0" anchor="ctr"/>
          <a:lstStyle/>
          <a:p>
            <a:pPr marL="0" indent="0" algn="l">
              <a:buNone/>
            </a:pPr>
            <a:r>
              <a:rPr lang="en-US" sz="3000" b="1" dirty="0">
                <a:solidFill>
                  <a:schemeClr val="bg1"/>
                </a:solidFill>
              </a:rPr>
              <a:t>Solar-powered water pumping in action</a:t>
            </a:r>
            <a:endParaRPr lang="en-US" sz="3000" dirty="0"/>
          </a:p>
        </p:txBody>
      </p:sp>
      <p:pic>
        <p:nvPicPr>
          <p:cNvPr id="4" name="Pumping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7200" y="1645920"/>
            <a:ext cx="7132320" cy="4020341"/>
          </a:xfrm>
          <a:prstGeom prst="rect">
            <a:avLst/>
          </a:prstGeom>
        </p:spPr>
      </p:pic>
      <p:sp>
        <p:nvSpPr>
          <p:cNvPr id="5" name="Text 2"/>
          <p:cNvSpPr txBox="1"/>
          <p:nvPr/>
        </p:nvSpPr>
        <p:spPr>
          <a:xfrm>
            <a:off x="457200" y="5803421"/>
            <a:ext cx="71323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EAF1E6"/>
                </a:solidFill>
                <a:effectLst/>
                <a:uLnTx/>
                <a:uFillTx/>
                <a:latin typeface="Arial"/>
                <a:ea typeface="+mn-ea"/>
                <a:cs typeface="+mn-cs"/>
              </a:rPr>
              <a:t>27-second clip. Plays on click in presentation mode.</a:t>
            </a:r>
            <a:endParaRPr kumimoji="0" lang="en-US" sz="1100" b="0" i="0" u="none" strike="noStrike" kern="1200" cap="none" spc="0" normalizeH="0" baseline="0" noProof="0" dirty="0">
              <a:ln>
                <a:noFill/>
              </a:ln>
              <a:solidFill>
                <a:srgbClr val="1F2A1F"/>
              </a:solidFill>
              <a:effectLst/>
              <a:uLnTx/>
              <a:uFillTx/>
              <a:latin typeface="Arial"/>
              <a:ea typeface="+mn-ea"/>
              <a:cs typeface="+mn-cs"/>
            </a:endParaRPr>
          </a:p>
        </p:txBody>
      </p:sp>
      <p:pic>
        <p:nvPicPr>
          <p:cNvPr id="6" name="Solar structure photo" descr="The solar unit that powers the pump"/>
          <p:cNvPicPr>
            <a:picLocks noChangeAspect="1"/>
          </p:cNvPicPr>
          <p:nvPr/>
        </p:nvPicPr>
        <p:blipFill>
          <a:blip r:embed="rId6"/>
          <a:stretch>
            <a:fillRect/>
          </a:stretch>
        </p:blipFill>
        <p:spPr>
          <a:xfrm>
            <a:off x="7863840" y="1645920"/>
            <a:ext cx="3867912" cy="2331720"/>
          </a:xfrm>
          <a:prstGeom prst="rect">
            <a:avLst/>
          </a:prstGeom>
        </p:spPr>
      </p:pic>
      <p:sp>
        <p:nvSpPr>
          <p:cNvPr id="7" name="Caption band"/>
          <p:cNvSpPr/>
          <p:nvPr/>
        </p:nvSpPr>
        <p:spPr>
          <a:xfrm>
            <a:off x="7863840" y="3685032"/>
            <a:ext cx="3867912" cy="292608"/>
          </a:xfrm>
          <a:prstGeom prst="rect">
            <a:avLst/>
          </a:prstGeom>
          <a:solidFill>
            <a:schemeClr val="tx2">
              <a:alpha val="78000"/>
            </a:schemeClr>
          </a:solidFill>
          <a:ln/>
        </p:spPr>
      </p:sp>
      <p:sp>
        <p:nvSpPr>
          <p:cNvPr id="8" name="Caption"/>
          <p:cNvSpPr txBox="1"/>
          <p:nvPr/>
        </p:nvSpPr>
        <p:spPr>
          <a:xfrm>
            <a:off x="7955280" y="3685032"/>
            <a:ext cx="3685032"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rial"/>
                <a:ea typeface="+mn-ea"/>
                <a:cs typeface="+mn-cs"/>
              </a:rPr>
              <a:t>The solar unit that powers the pump</a:t>
            </a:r>
            <a:endParaRPr kumimoji="0" lang="en-US" sz="1050" b="0" i="0" u="none" strike="noStrike" kern="1200" cap="none" spc="0" normalizeH="0" baseline="0" noProof="0" dirty="0">
              <a:ln>
                <a:noFill/>
              </a:ln>
              <a:solidFill>
                <a:srgbClr val="1F2A1F"/>
              </a:solidFill>
              <a:effectLst/>
              <a:uLnTx/>
              <a:uFillTx/>
              <a:latin typeface="Arial"/>
              <a:ea typeface="+mn-ea"/>
              <a:cs typeface="+mn-cs"/>
            </a:endParaRPr>
          </a:p>
        </p:txBody>
      </p:sp>
      <p:pic>
        <p:nvPicPr>
          <p:cNvPr id="9" name="Field photo 1" descr="Sorghum grain"/>
          <p:cNvPicPr>
            <a:picLocks noChangeAspect="1"/>
          </p:cNvPicPr>
          <p:nvPr/>
        </p:nvPicPr>
        <p:blipFill>
          <a:blip r:embed="rId7"/>
          <a:stretch>
            <a:fillRect/>
          </a:stretch>
        </p:blipFill>
        <p:spPr>
          <a:xfrm>
            <a:off x="7863840" y="4096512"/>
            <a:ext cx="1874520" cy="1569749"/>
          </a:xfrm>
          <a:prstGeom prst="rect">
            <a:avLst/>
          </a:prstGeom>
        </p:spPr>
      </p:pic>
      <p:sp>
        <p:nvSpPr>
          <p:cNvPr id="10" name="Caption band"/>
          <p:cNvSpPr/>
          <p:nvPr/>
        </p:nvSpPr>
        <p:spPr>
          <a:xfrm>
            <a:off x="7863840" y="5373653"/>
            <a:ext cx="1874520" cy="292608"/>
          </a:xfrm>
          <a:prstGeom prst="rect">
            <a:avLst/>
          </a:prstGeom>
          <a:solidFill>
            <a:schemeClr val="tx2">
              <a:alpha val="78000"/>
            </a:schemeClr>
          </a:solidFill>
          <a:ln/>
        </p:spPr>
      </p:sp>
      <p:sp>
        <p:nvSpPr>
          <p:cNvPr id="11" name="Caption"/>
          <p:cNvSpPr txBox="1"/>
          <p:nvPr/>
        </p:nvSpPr>
        <p:spPr>
          <a:xfrm>
            <a:off x="7955280" y="5373653"/>
            <a:ext cx="169164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rial"/>
                <a:ea typeface="+mn-ea"/>
                <a:cs typeface="+mn-cs"/>
              </a:rPr>
              <a:t>Sorghum grain</a:t>
            </a:r>
            <a:endParaRPr kumimoji="0" lang="en-US" sz="1050" b="0" i="0" u="none" strike="noStrike" kern="1200" cap="none" spc="0" normalizeH="0" baseline="0" noProof="0" dirty="0">
              <a:ln>
                <a:noFill/>
              </a:ln>
              <a:solidFill>
                <a:srgbClr val="1F2A1F"/>
              </a:solidFill>
              <a:effectLst/>
              <a:uLnTx/>
              <a:uFillTx/>
              <a:latin typeface="Arial"/>
              <a:ea typeface="+mn-ea"/>
              <a:cs typeface="+mn-cs"/>
            </a:endParaRPr>
          </a:p>
        </p:txBody>
      </p:sp>
      <p:sp>
        <p:nvSpPr>
          <p:cNvPr id="13" name="Caption band"/>
          <p:cNvSpPr/>
          <p:nvPr/>
        </p:nvSpPr>
        <p:spPr>
          <a:xfrm>
            <a:off x="9857232" y="5373653"/>
            <a:ext cx="1874520" cy="292608"/>
          </a:xfrm>
          <a:prstGeom prst="rect">
            <a:avLst/>
          </a:prstGeom>
          <a:solidFill>
            <a:schemeClr val="tx2">
              <a:alpha val="78000"/>
            </a:schemeClr>
          </a:solidFill>
          <a:ln/>
        </p:spPr>
      </p:sp>
      <p:sp>
        <p:nvSpPr>
          <p:cNvPr id="14" name="Caption"/>
          <p:cNvSpPr txBox="1"/>
          <p:nvPr/>
        </p:nvSpPr>
        <p:spPr>
          <a:xfrm>
            <a:off x="9948672" y="5373653"/>
            <a:ext cx="169164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rial"/>
                <a:ea typeface="+mn-ea"/>
                <a:cs typeface="+mn-cs"/>
              </a:rPr>
              <a:t>PUE launch, </a:t>
            </a:r>
            <a:r>
              <a:rPr kumimoji="0" lang="en-US" sz="1050" b="0" i="0" u="none" strike="noStrike" kern="1200" cap="none" spc="0" normalizeH="0" baseline="0" noProof="0" dirty="0" err="1">
                <a:ln>
                  <a:noFill/>
                </a:ln>
                <a:solidFill>
                  <a:srgbClr val="FFFFFF"/>
                </a:solidFill>
                <a:effectLst/>
                <a:uLnTx/>
                <a:uFillTx/>
                <a:latin typeface="Arial"/>
                <a:ea typeface="+mn-ea"/>
                <a:cs typeface="+mn-cs"/>
              </a:rPr>
              <a:t>Isiolo</a:t>
            </a:r>
            <a:endParaRPr kumimoji="0" lang="en-US" sz="1050" b="0" i="0" u="none" strike="noStrike" kern="1200" cap="none" spc="0" normalizeH="0" baseline="0" noProof="0" dirty="0">
              <a:ln>
                <a:noFill/>
              </a:ln>
              <a:solidFill>
                <a:srgbClr val="FFFFFF"/>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DAA84B32-6BF1-136D-78D2-A199C0AE6EE4}"/>
              </a:ext>
            </a:extLst>
          </p:cNvPr>
          <p:cNvPicPr>
            <a:picLocks noChangeAspect="1"/>
          </p:cNvPicPr>
          <p:nvPr/>
        </p:nvPicPr>
        <p:blipFill>
          <a:blip r:embed="rId8"/>
          <a:stretch>
            <a:fillRect/>
          </a:stretch>
        </p:blipFill>
        <p:spPr>
          <a:xfrm>
            <a:off x="9829801" y="4135343"/>
            <a:ext cx="1901951" cy="127197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Banner photo" descr="Project banner at a community meeting"/>
          <p:cNvPicPr>
            <a:picLocks noChangeAspect="1"/>
          </p:cNvPicPr>
          <p:nvPr/>
        </p:nvPicPr>
        <p:blipFill>
          <a:blip r:embed="rId3"/>
          <a:stretch>
            <a:fillRect/>
          </a:stretch>
        </p:blipFill>
        <p:spPr>
          <a:xfrm>
            <a:off x="7680960" y="0"/>
            <a:ext cx="4507992" cy="6858000"/>
          </a:xfrm>
          <a:prstGeom prst="rect">
            <a:avLst/>
          </a:prstGeom>
        </p:spPr>
      </p:pic>
      <p:sp>
        <p:nvSpPr>
          <p:cNvPr id="3" name="Logo chip"/>
          <p:cNvSpPr/>
          <p:nvPr/>
        </p:nvSpPr>
        <p:spPr>
          <a:xfrm>
            <a:off x="731520" y="640080"/>
            <a:ext cx="1371600" cy="566928"/>
          </a:xfrm>
          <a:prstGeom prst="roundRect">
            <a:avLst>
              <a:gd name="adj" fmla="val 12903"/>
            </a:avLst>
          </a:prstGeom>
          <a:solidFill>
            <a:schemeClr val="bg1"/>
          </a:solidFill>
          <a:ln/>
        </p:spPr>
      </p:sp>
      <p:pic>
        <p:nvPicPr>
          <p:cNvPr id="4" name="Logo" descr="/home/claude/img/endev_logo.png"/>
          <p:cNvPicPr>
            <a:picLocks noChangeAspect="1"/>
          </p:cNvPicPr>
          <p:nvPr/>
        </p:nvPicPr>
        <p:blipFill>
          <a:blip r:embed="rId4"/>
          <a:stretch>
            <a:fillRect/>
          </a:stretch>
        </p:blipFill>
        <p:spPr>
          <a:xfrm>
            <a:off x="914400" y="754380"/>
            <a:ext cx="1005840" cy="338328"/>
          </a:xfrm>
          <a:prstGeom prst="rect">
            <a:avLst/>
          </a:prstGeom>
        </p:spPr>
      </p:pic>
      <p:sp>
        <p:nvSpPr>
          <p:cNvPr id="5" name="Logo chip"/>
          <p:cNvSpPr/>
          <p:nvPr/>
        </p:nvSpPr>
        <p:spPr>
          <a:xfrm>
            <a:off x="2286000" y="640080"/>
            <a:ext cx="1691640" cy="566928"/>
          </a:xfrm>
          <a:prstGeom prst="roundRect">
            <a:avLst>
              <a:gd name="adj" fmla="val 12903"/>
            </a:avLst>
          </a:prstGeom>
          <a:solidFill>
            <a:schemeClr val="bg1"/>
          </a:solidFill>
          <a:ln/>
        </p:spPr>
      </p:sp>
      <p:pic>
        <p:nvPicPr>
          <p:cNvPr id="6" name="Logo" descr="/home/claude/img/thrive_logo.png"/>
          <p:cNvPicPr>
            <a:picLocks noChangeAspect="1"/>
          </p:cNvPicPr>
          <p:nvPr/>
        </p:nvPicPr>
        <p:blipFill>
          <a:blip r:embed="rId5"/>
          <a:stretch>
            <a:fillRect/>
          </a:stretch>
        </p:blipFill>
        <p:spPr>
          <a:xfrm>
            <a:off x="2446020" y="704545"/>
            <a:ext cx="1371600" cy="437998"/>
          </a:xfrm>
          <a:prstGeom prst="rect">
            <a:avLst/>
          </a:prstGeom>
        </p:spPr>
      </p:pic>
      <p:sp>
        <p:nvSpPr>
          <p:cNvPr id="7" name="Text 1"/>
          <p:cNvSpPr>
            <a:spLocks noGrp="1"/>
          </p:cNvSpPr>
          <p:nvPr>
            <p:ph type="title" idx="101" hasCustomPrompt="1"/>
          </p:nvPr>
        </p:nvSpPr>
        <p:spPr>
          <a:xfrm>
            <a:off x="731520" y="2240280"/>
            <a:ext cx="6400800" cy="1005840"/>
          </a:xfrm>
          <a:prstGeom prst="rect">
            <a:avLst/>
          </a:prstGeom>
          <a:noFill/>
          <a:ln/>
        </p:spPr>
        <p:txBody>
          <a:bodyPr wrap="square" lIns="0" tIns="0" rIns="0" bIns="0" rtlCol="0" anchor="ctr"/>
          <a:lstStyle/>
          <a:p>
            <a:pPr marL="0" indent="0" algn="l">
              <a:buNone/>
            </a:pPr>
            <a:r>
              <a:rPr lang="en-US" sz="6000" b="1" dirty="0">
                <a:solidFill>
                  <a:schemeClr val="bg1"/>
                </a:solidFill>
              </a:rPr>
              <a:t>Thank you</a:t>
            </a:r>
            <a:endParaRPr lang="en-US" sz="6000" dirty="0"/>
          </a:p>
        </p:txBody>
      </p:sp>
      <p:sp>
        <p:nvSpPr>
          <p:cNvPr id="8" name="Text 1"/>
          <p:cNvSpPr>
            <a:spLocks noGrp="1"/>
          </p:cNvSpPr>
          <p:nvPr>
            <p:ph type="body" idx="102" hasCustomPrompt="1"/>
          </p:nvPr>
        </p:nvSpPr>
        <p:spPr>
          <a:xfrm>
            <a:off x="731520" y="3383280"/>
            <a:ext cx="6035040" cy="822960"/>
          </a:xfrm>
          <a:prstGeom prst="rect">
            <a:avLst/>
          </a:prstGeom>
          <a:noFill/>
          <a:ln/>
        </p:spPr>
        <p:txBody>
          <a:bodyPr wrap="square" lIns="0" tIns="0" rIns="0" bIns="0" rtlCol="0" anchor="t"/>
          <a:lstStyle/>
          <a:p>
            <a:pPr marL="0" indent="0">
              <a:buNone/>
            </a:pPr>
            <a:r>
              <a:rPr lang="en-US" sz="1800" dirty="0">
                <a:solidFill>
                  <a:schemeClr val="bg2"/>
                </a:solidFill>
              </a:rPr>
              <a:t>Renewable energy, market linkages and resilient ASAL livelihoods.</a:t>
            </a:r>
            <a:endParaRPr lang="en-US" sz="1800" dirty="0"/>
          </a:p>
        </p:txBody>
      </p:sp>
      <p:sp>
        <p:nvSpPr>
          <p:cNvPr id="9" name="Text 4"/>
          <p:cNvSpPr txBox="1"/>
          <p:nvPr/>
        </p:nvSpPr>
        <p:spPr>
          <a:xfrm>
            <a:off x="731520" y="4892040"/>
            <a:ext cx="6217920" cy="1005840"/>
          </a:xfrm>
          <a:prstGeom prst="rect">
            <a:avLst/>
          </a:prstGeom>
          <a:noFill/>
          <a:ln/>
        </p:spPr>
        <p:txBody>
          <a:bodyPr wrap="square" lIns="0" tIns="0" rIns="0" bIns="0" rtlCol="0" anchor="t"/>
          <a:lstStyle/>
          <a:p>
            <a:pPr marL="0" indent="0">
              <a:spcAft>
                <a:spcPts val="400"/>
              </a:spcAft>
              <a:buNone/>
            </a:pPr>
            <a:r>
              <a:rPr lang="en-US" sz="1400" b="1" dirty="0">
                <a:solidFill>
                  <a:schemeClr val="bg1"/>
                </a:solidFill>
              </a:rPr>
              <a:t>Dr. Abraham Jeff Ndambuki</a:t>
            </a:r>
            <a:endParaRPr lang="en-US" sz="1400" dirty="0"/>
          </a:p>
          <a:p>
            <a:pPr marL="0" indent="0">
              <a:spcAft>
                <a:spcPts val="400"/>
              </a:spcAft>
              <a:buNone/>
            </a:pPr>
            <a:r>
              <a:rPr lang="en-US" sz="1400" dirty="0" err="1">
                <a:solidFill>
                  <a:schemeClr val="accent1"/>
                </a:solidFill>
              </a:rPr>
              <a:t>ThriveAgric</a:t>
            </a:r>
            <a:r>
              <a:rPr lang="en-US" sz="1400" dirty="0">
                <a:solidFill>
                  <a:schemeClr val="accent1"/>
                </a:solidFill>
              </a:rPr>
              <a:t> Kenya  •  EnDev Innovation Window  •  END5S2509</a:t>
            </a:r>
            <a:endParaRPr lang="en-US" sz="1400" dirty="0"/>
          </a:p>
        </p:txBody>
      </p:sp>
    </p:spTree>
  </p:cSld>
  <p:clrMapOvr>
    <a:masterClrMapping/>
  </p:clrMapOvr>
</p:sld>
</file>

<file path=ppt/theme/theme1.xml><?xml version="1.0" encoding="utf-8"?>
<a:theme xmlns:a="http://schemas.openxmlformats.org/drawingml/2006/main" name="ThriveAgric">
  <a:themeElements>
    <a:clrScheme name="ThriveAgric">
      <a:dk1>
        <a:srgbClr val="1F2A1F"/>
      </a:dk1>
      <a:lt1>
        <a:srgbClr val="FFFFFF"/>
      </a:lt1>
      <a:dk2>
        <a:srgbClr val="013F11"/>
      </a:dk2>
      <a:lt2>
        <a:srgbClr val="EAF1E6"/>
      </a:lt2>
      <a:accent1>
        <a:srgbClr val="48A928"/>
      </a:accent1>
      <a:accent2>
        <a:srgbClr val="013F11"/>
      </a:accent2>
      <a:accent3>
        <a:srgbClr val="F4B942"/>
      </a:accent3>
      <a:accent4>
        <a:srgbClr val="2E7D32"/>
      </a:accent4>
      <a:accent5>
        <a:srgbClr val="9C0E02"/>
      </a:accent5>
      <a:accent6>
        <a:srgbClr val="5F6B5F"/>
      </a:accent6>
      <a:hlink>
        <a:srgbClr val="2E7D32"/>
      </a:hlink>
      <a:folHlink>
        <a:srgbClr val="5F6B5F"/>
      </a:folHlink>
    </a:clrScheme>
    <a:fontScheme name="ThriveAgric">
      <a:majorFont>
        <a:latin typeface="Bookman Old Styl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1903</Words>
  <Application>Microsoft Office PowerPoint</Application>
  <PresentationFormat>Widescreen</PresentationFormat>
  <Paragraphs>192</Paragraphs>
  <Slides>11</Slides>
  <Notes>11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Bookman Old Style</vt:lpstr>
      <vt:lpstr>Calibri</vt:lpstr>
      <vt:lpstr>ThriveAgric</vt:lpstr>
      <vt:lpstr>Powering Resilient Agro-Pastoral Livelihoods</vt:lpstr>
      <vt:lpstr>Bundled solar energy, as a service</vt:lpstr>
      <vt:lpstr>From onboarding to offtake</vt:lpstr>
      <vt:lpstr>Live and tested across three ASAL contexts</vt:lpstr>
      <vt:lpstr>Three branded hubs, live and on-brand</vt:lpstr>
      <vt:lpstr>Shared solar units launched with farmer groups</vt:lpstr>
      <vt:lpstr>Irrigation-as-a-Service: how it is designed</vt:lpstr>
      <vt:lpstr>Water stewardship and abstraction safeguards</vt:lpstr>
      <vt:lpstr>A replication model for new counties</vt:lpstr>
      <vt:lpstr>Solar-powered water pumping in action</vt:lpstr>
      <vt:lpstr>Thank you</vt:lpstr>
    </vt:vector>
  </TitlesOfParts>
  <Company>ThriveAgric Kenya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Powering Resilient Agro-Pastoral Livelihoods - case study</dc:title>
  <dc:subject>PptxGenJS Presentation</dc:subject>
  <dc:creator>Janet Kitukuyu</dc:creator>
  <cp:lastModifiedBy>Janet kitukuyu</cp:lastModifiedBy>
  <cp:revision>3</cp:revision>
  <dcterms:created xsi:type="dcterms:W3CDTF">2026-10-05T06:38:10Z</dcterms:created>
  <dcterms:modified xsi:type="dcterms:W3CDTF">2026-10-05T08:33:21Z</dcterms:modified>
</cp:coreProperties>
</file>