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embeddedFontLst>
    <p:embeddedFont>
      <p:font typeface="Barlow Condensed SemiBold"/>
      <p:regular r:id="rId12"/>
      <p:bold r:id="rId13"/>
      <p:italic r:id="rId14"/>
      <p:boldItalic r:id="rId15"/>
    </p:embeddedFont>
    <p:embeddedFont>
      <p:font typeface="Manrope SemiBold"/>
      <p:regular r:id="rId16"/>
      <p:bold r:id="rId17"/>
    </p:embeddedFont>
    <p:embeddedFont>
      <p:font typeface="Manrope"/>
      <p:regular r:id="rId18"/>
      <p:bold r:id="rId19"/>
    </p:embeddedFont>
    <p:embeddedFont>
      <p:font typeface="Manrope Medium"/>
      <p:regular r:id="rId20"/>
      <p:bold r:id="rId21"/>
    </p:embeddedFont>
    <p:embeddedFont>
      <p:font typeface="Helvetica Neue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jSqx8fuor0c64VZLAqueUh1ByF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anropeMedium-regular.fntdata"/><Relationship Id="rId22" Type="http://schemas.openxmlformats.org/officeDocument/2006/relationships/font" Target="fonts/HelveticaNeue-regular.fntdata"/><Relationship Id="rId21" Type="http://schemas.openxmlformats.org/officeDocument/2006/relationships/font" Target="fonts/ManropeMedium-bold.fntdata"/><Relationship Id="rId24" Type="http://schemas.openxmlformats.org/officeDocument/2006/relationships/font" Target="fonts/HelveticaNeue-italic.fntdata"/><Relationship Id="rId23" Type="http://schemas.openxmlformats.org/officeDocument/2006/relationships/font" Target="fonts/HelveticaNeue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customschemas.google.com/relationships/presentationmetadata" Target="metadata"/><Relationship Id="rId25" Type="http://schemas.openxmlformats.org/officeDocument/2006/relationships/font" Target="fonts/HelveticaNeue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BarlowCondensedSemiBold-bold.fntdata"/><Relationship Id="rId12" Type="http://schemas.openxmlformats.org/officeDocument/2006/relationships/font" Target="fonts/BarlowCondensedSemiBold-regular.fntdata"/><Relationship Id="rId15" Type="http://schemas.openxmlformats.org/officeDocument/2006/relationships/font" Target="fonts/BarlowCondensedSemiBold-boldItalic.fntdata"/><Relationship Id="rId14" Type="http://schemas.openxmlformats.org/officeDocument/2006/relationships/font" Target="fonts/BarlowCondensedSemiBold-italic.fntdata"/><Relationship Id="rId17" Type="http://schemas.openxmlformats.org/officeDocument/2006/relationships/font" Target="fonts/ManropeSemiBold-bold.fntdata"/><Relationship Id="rId16" Type="http://schemas.openxmlformats.org/officeDocument/2006/relationships/font" Target="fonts/ManropeSemiBold-regular.fntdata"/><Relationship Id="rId19" Type="http://schemas.openxmlformats.org/officeDocument/2006/relationships/font" Target="fonts/Manrope-bold.fntdata"/><Relationship Id="rId18" Type="http://schemas.openxmlformats.org/officeDocument/2006/relationships/font" Target="fonts/Manrop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2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2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2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2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4.png"/><Relationship Id="rId8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15.png"/><Relationship Id="rId6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9" Type="http://schemas.openxmlformats.org/officeDocument/2006/relationships/image" Target="../media/image10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5410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"/>
          <p:cNvPicPr preferRelativeResize="0"/>
          <p:nvPr/>
        </p:nvPicPr>
        <p:blipFill rotWithShape="1">
          <a:blip r:embed="rId3">
            <a:alphaModFix/>
          </a:blip>
          <a:srcRect b="0" l="0" r="0" t="2123"/>
          <a:stretch/>
        </p:blipFill>
        <p:spPr>
          <a:xfrm>
            <a:off x="3744300" y="0"/>
            <a:ext cx="5399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"/>
          <p:cNvSpPr txBox="1"/>
          <p:nvPr/>
        </p:nvSpPr>
        <p:spPr>
          <a:xfrm>
            <a:off x="5098800" y="470913"/>
            <a:ext cx="3231300" cy="7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" sz="1300">
                <a:solidFill>
                  <a:srgbClr val="F7EBD9"/>
                </a:solidFill>
                <a:latin typeface="Manrope"/>
                <a:ea typeface="Manrope"/>
                <a:cs typeface="Manrope"/>
                <a:sym typeface="Manrope"/>
              </a:rPr>
              <a:t>October</a:t>
            </a:r>
            <a:r>
              <a:rPr b="0" i="0" lang="en" sz="1300" u="none" cap="none" strike="noStrike">
                <a:solidFill>
                  <a:srgbClr val="F7EBD9"/>
                </a:solidFill>
                <a:latin typeface="Manrope"/>
                <a:ea typeface="Manrope"/>
                <a:cs typeface="Manrope"/>
                <a:sym typeface="Manrope"/>
              </a:rPr>
              <a:t> 2026</a:t>
            </a:r>
            <a:endParaRPr b="0" i="0" sz="1300" u="none" cap="none" strike="noStrike">
              <a:solidFill>
                <a:srgbClr val="F7EBD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7EBD9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62" name="Google Shape;6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59200" y="716625"/>
            <a:ext cx="3231299" cy="257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6700" y="316625"/>
            <a:ext cx="1834701" cy="10579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"/>
          <p:cNvSpPr txBox="1"/>
          <p:nvPr/>
        </p:nvSpPr>
        <p:spPr>
          <a:xfrm>
            <a:off x="266696" y="1804100"/>
            <a:ext cx="4211100" cy="28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7EBD9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DIGITISING VALUE CHAINS AND EMPOWERING FARMERS TO PRODUCE MORE AND BETTER, STREAMLINE VALUE CHAINS FOR SUSTAINABLE PRODUCTION.</a:t>
            </a:r>
            <a:endParaRPr sz="2700">
              <a:solidFill>
                <a:srgbClr val="F7EBD9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7EBD9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ANALYSING ACTION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BD9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"/>
          <p:cNvSpPr/>
          <p:nvPr/>
        </p:nvSpPr>
        <p:spPr>
          <a:xfrm>
            <a:off x="6050950" y="0"/>
            <a:ext cx="3124200" cy="5143500"/>
          </a:xfrm>
          <a:prstGeom prst="rect">
            <a:avLst/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1025" y="529750"/>
            <a:ext cx="2024050" cy="408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4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138" l="0" r="0" t="139"/>
          <a:stretch/>
        </p:blipFill>
        <p:spPr>
          <a:xfrm>
            <a:off x="6743650" y="645150"/>
            <a:ext cx="1738800" cy="3853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72" name="Google Shape;7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52650" y="4900254"/>
            <a:ext cx="2651761" cy="27432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4"/>
          <p:cNvSpPr txBox="1"/>
          <p:nvPr/>
        </p:nvSpPr>
        <p:spPr>
          <a:xfrm>
            <a:off x="316175" y="645150"/>
            <a:ext cx="5567100" cy="7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325410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farmbetter  3 in 1</a:t>
            </a:r>
            <a:endParaRPr b="0" i="0" sz="2400" u="none" cap="none" strike="noStrike">
              <a:solidFill>
                <a:srgbClr val="325410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>
                <a:solidFill>
                  <a:srgbClr val="325410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1 - </a:t>
            </a:r>
            <a:r>
              <a:rPr b="0" i="0" lang="en" sz="2400" u="none" cap="none" strike="noStrike">
                <a:solidFill>
                  <a:srgbClr val="325410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WhatsApp AI Chatbot for Farmers</a:t>
            </a:r>
            <a:endParaRPr b="0" i="0" sz="2800" u="none" cap="none" strike="noStrike">
              <a:solidFill>
                <a:srgbClr val="325410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240325" y="1877390"/>
            <a:ext cx="1299900" cy="1299900"/>
          </a:xfrm>
          <a:prstGeom prst="ellipse">
            <a:avLst/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0325" y="1916896"/>
            <a:ext cx="1342797" cy="122281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4"/>
          <p:cNvSpPr txBox="1"/>
          <p:nvPr/>
        </p:nvSpPr>
        <p:spPr>
          <a:xfrm>
            <a:off x="316177" y="2174502"/>
            <a:ext cx="12090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" sz="1100" u="none" cap="none" strike="noStrike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ACCESS SUSTAINABLE GOOD PRACTICES</a:t>
            </a:r>
            <a:endParaRPr b="0" i="0" sz="11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1652639" y="1878333"/>
            <a:ext cx="1299900" cy="1299900"/>
          </a:xfrm>
          <a:prstGeom prst="ellipse">
            <a:avLst/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52639" y="1844550"/>
            <a:ext cx="1342795" cy="13675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4"/>
          <p:cNvSpPr txBox="1"/>
          <p:nvPr/>
        </p:nvSpPr>
        <p:spPr>
          <a:xfrm>
            <a:off x="1698048" y="2250545"/>
            <a:ext cx="12090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TRUSTED RELATION WITH  AGENT</a:t>
            </a:r>
            <a:endParaRPr b="0" i="0" sz="11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3101467" y="1928633"/>
            <a:ext cx="1299900" cy="1299900"/>
          </a:xfrm>
          <a:prstGeom prst="ellipse">
            <a:avLst/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80030" y="1844550"/>
            <a:ext cx="1342795" cy="13675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4"/>
          <p:cNvSpPr txBox="1"/>
          <p:nvPr/>
        </p:nvSpPr>
        <p:spPr>
          <a:xfrm>
            <a:off x="3146876" y="2224645"/>
            <a:ext cx="12090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JOIN A COMMUNITY OF FARMERS</a:t>
            </a:r>
            <a:endParaRPr b="0" i="0" sz="11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83" name="Google Shape;83;p4"/>
          <p:cNvSpPr/>
          <p:nvPr/>
        </p:nvSpPr>
        <p:spPr>
          <a:xfrm>
            <a:off x="4507430" y="1902733"/>
            <a:ext cx="1299900" cy="1299900"/>
          </a:xfrm>
          <a:prstGeom prst="ellipse">
            <a:avLst/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55842" y="1818650"/>
            <a:ext cx="1342795" cy="13675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4"/>
          <p:cNvSpPr txBox="1"/>
          <p:nvPr/>
        </p:nvSpPr>
        <p:spPr>
          <a:xfrm>
            <a:off x="4583613" y="2275495"/>
            <a:ext cx="12090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SHARE AN INNOVATION</a:t>
            </a:r>
            <a:endParaRPr b="0" i="0" sz="11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pic>
        <p:nvPicPr>
          <p:cNvPr id="86" name="Google Shape;86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40276" y="4419705"/>
            <a:ext cx="640725" cy="58502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"/>
          <p:cNvSpPr/>
          <p:nvPr/>
        </p:nvSpPr>
        <p:spPr>
          <a:xfrm>
            <a:off x="1189125" y="3177290"/>
            <a:ext cx="1299900" cy="1299900"/>
          </a:xfrm>
          <a:prstGeom prst="ellipse">
            <a:avLst/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4"/>
          <p:cNvSpPr txBox="1"/>
          <p:nvPr/>
        </p:nvSpPr>
        <p:spPr>
          <a:xfrm>
            <a:off x="1264977" y="3474402"/>
            <a:ext cx="12090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" sz="1100" u="none" cap="none" strike="noStrike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REAL TIME GEO BASED ADVISE</a:t>
            </a:r>
            <a:endParaRPr b="0" i="0" sz="11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2618950" y="3177290"/>
            <a:ext cx="1299900" cy="1299900"/>
          </a:xfrm>
          <a:prstGeom prst="ellipse">
            <a:avLst/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07849" y="3215846"/>
            <a:ext cx="1342797" cy="122281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4"/>
          <p:cNvSpPr txBox="1"/>
          <p:nvPr/>
        </p:nvSpPr>
        <p:spPr>
          <a:xfrm>
            <a:off x="2664402" y="3474402"/>
            <a:ext cx="12090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0" i="0" lang="en" sz="1100" u="none" cap="none" strike="noStrike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CONNECTION TO 3RD PARTY APIs</a:t>
            </a:r>
            <a:endParaRPr b="0" i="0" sz="11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4019655" y="3119794"/>
            <a:ext cx="1299900" cy="1299900"/>
          </a:xfrm>
          <a:prstGeom prst="ellipse">
            <a:avLst/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72417" y="3087729"/>
            <a:ext cx="1342795" cy="1367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4"/>
          <p:cNvSpPr txBox="1"/>
          <p:nvPr/>
        </p:nvSpPr>
        <p:spPr>
          <a:xfrm>
            <a:off x="4039301" y="3413657"/>
            <a:ext cx="12090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HIGH QUALITY DATA HARVESTING</a:t>
            </a:r>
            <a:endParaRPr b="0" i="0" sz="11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pic>
        <p:nvPicPr>
          <p:cNvPr id="95" name="Google Shape;9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23575" y="3209125"/>
            <a:ext cx="1342802" cy="122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5410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9800" y="4448750"/>
            <a:ext cx="640725" cy="5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625" y="1577429"/>
            <a:ext cx="3931919" cy="27432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5"/>
          <p:cNvSpPr txBox="1"/>
          <p:nvPr/>
        </p:nvSpPr>
        <p:spPr>
          <a:xfrm>
            <a:off x="338425" y="620775"/>
            <a:ext cx="4683600" cy="7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" sz="2600" u="none" cap="none" strike="noStrike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farmbetter  3 in 1</a:t>
            </a:r>
            <a:endParaRPr b="0" i="0" sz="26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" sz="2600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2 - </a:t>
            </a:r>
            <a:r>
              <a:rPr b="0" i="0" lang="en" sz="2600" u="none" cap="none" strike="noStrike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Extension Agent  App</a:t>
            </a:r>
            <a:endParaRPr b="0" i="0" sz="30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103" name="Google Shape;103;p5"/>
          <p:cNvSpPr txBox="1"/>
          <p:nvPr/>
        </p:nvSpPr>
        <p:spPr>
          <a:xfrm>
            <a:off x="343700" y="1852250"/>
            <a:ext cx="39318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1300" u="none" cap="none" strike="noStrike">
                <a:solidFill>
                  <a:srgbClr val="F7EBD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Helps </a:t>
            </a:r>
            <a:r>
              <a:rPr b="1" i="0" lang="en" sz="1300" u="none" cap="none" strike="noStrike">
                <a:solidFill>
                  <a:srgbClr val="FFA3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farmer advisors</a:t>
            </a:r>
            <a:r>
              <a:rPr b="0" i="0" lang="en" sz="1300" u="none" cap="none" strike="noStrike">
                <a:solidFill>
                  <a:srgbClr val="F7EBD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increase their efficiency and effectiveness and impact more of their farmer beneficiaries.</a:t>
            </a:r>
            <a:endParaRPr b="0" i="0" sz="1300" u="none" cap="none" strike="noStrike">
              <a:solidFill>
                <a:srgbClr val="F7EB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104" name="Google Shape;104;p5"/>
          <p:cNvSpPr txBox="1"/>
          <p:nvPr/>
        </p:nvSpPr>
        <p:spPr>
          <a:xfrm>
            <a:off x="343700" y="2571750"/>
            <a:ext cx="4683600" cy="24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AA00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Key features include: </a:t>
            </a:r>
            <a:endParaRPr b="0" i="0" sz="1400" u="none" cap="none" strike="noStrike">
              <a:solidFill>
                <a:srgbClr val="FFAA00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7EBD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048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Helvetica Neue"/>
              <a:buChar char="●"/>
            </a:pPr>
            <a:r>
              <a:rPr b="0" i="0" lang="en" sz="1200" u="none" cap="none" strike="noStrike">
                <a:solidFill>
                  <a:srgbClr val="F7EBD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Integration with WhatsApp for farmers (no need to download the app)</a:t>
            </a:r>
            <a:endParaRPr b="0" i="0" sz="1200" u="none" cap="none" strike="noStrike">
              <a:solidFill>
                <a:srgbClr val="F7EB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Helvetica Neue"/>
              <a:buChar char="●"/>
            </a:pPr>
            <a:r>
              <a:rPr b="0" i="0" lang="en" sz="1200" u="none" cap="none" strike="noStrike">
                <a:solidFill>
                  <a:srgbClr val="F7EBD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Group messaging</a:t>
            </a:r>
            <a:endParaRPr b="0" i="0" sz="1200" u="none" cap="none" strike="noStrike">
              <a:solidFill>
                <a:srgbClr val="F7EB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Helvetica Neue"/>
              <a:buChar char="●"/>
            </a:pPr>
            <a:r>
              <a:rPr b="0" i="0" lang="en" sz="1200" u="none" cap="none" strike="noStrike">
                <a:solidFill>
                  <a:srgbClr val="F7EBD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Share relevant good practices and activities</a:t>
            </a:r>
            <a:endParaRPr b="0" i="0" sz="1200" u="none" cap="none" strike="noStrike">
              <a:solidFill>
                <a:srgbClr val="F7EB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Helvetica Neue"/>
              <a:buChar char="●"/>
            </a:pPr>
            <a:r>
              <a:rPr b="0" i="0" lang="en" sz="1200" u="none" cap="none" strike="noStrike">
                <a:solidFill>
                  <a:srgbClr val="F7EBD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Manage farmers’ reported problems</a:t>
            </a:r>
            <a:endParaRPr b="0" i="0" sz="1200" u="none" cap="none" strike="noStrike">
              <a:solidFill>
                <a:srgbClr val="F7EB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Helvetica Neue"/>
              <a:buChar char="●"/>
            </a:pPr>
            <a:r>
              <a:rPr b="0" i="0" lang="en" sz="1200" u="none" cap="none" strike="noStrike">
                <a:solidFill>
                  <a:srgbClr val="F7EBD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Continuous learning from library of good practices</a:t>
            </a:r>
            <a:endParaRPr b="0" i="0" sz="1200" u="none" cap="none" strike="noStrike">
              <a:solidFill>
                <a:srgbClr val="F7EB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Helvetica Neue"/>
              <a:buChar char="●"/>
            </a:pPr>
            <a:r>
              <a:rPr b="0" i="0" lang="en" sz="1200" u="none" cap="none" strike="noStrike">
                <a:solidFill>
                  <a:srgbClr val="F7EBD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COMING SOON: Earn additional income through commission on marketplace sales</a:t>
            </a:r>
            <a:endParaRPr b="0" i="0" sz="1200" u="none" cap="none" strike="noStrike">
              <a:solidFill>
                <a:srgbClr val="F7EB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Helvetica Neue"/>
              <a:buChar char="●"/>
            </a:pPr>
            <a:r>
              <a:rPr b="0" i="0" lang="en" sz="1200" u="none" cap="none" strike="noStrike">
                <a:solidFill>
                  <a:srgbClr val="F7EBD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Access to 3rd party API’s</a:t>
            </a:r>
            <a:endParaRPr b="0" i="0" sz="1200" u="none" cap="none" strike="noStrike">
              <a:solidFill>
                <a:srgbClr val="F7EB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Helvetica Neue"/>
              <a:buChar char="●"/>
            </a:pPr>
            <a:r>
              <a:rPr b="0" i="0" lang="en" sz="1200" u="none" cap="none" strike="noStrike">
                <a:solidFill>
                  <a:srgbClr val="F7EBD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Support for business development as agent</a:t>
            </a:r>
            <a:endParaRPr b="0" i="0" sz="1200" u="none" cap="none" strike="noStrike">
              <a:solidFill>
                <a:srgbClr val="F7EB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5" name="Google Shape;10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18350" y="2"/>
            <a:ext cx="1797699" cy="214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66821" y="321225"/>
            <a:ext cx="2885199" cy="4545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66821" y="321225"/>
            <a:ext cx="2885199" cy="4545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16051" y="411476"/>
            <a:ext cx="2242074" cy="432775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5"/>
          <p:cNvSpPr/>
          <p:nvPr/>
        </p:nvSpPr>
        <p:spPr>
          <a:xfrm>
            <a:off x="5846318" y="507947"/>
            <a:ext cx="1991100" cy="4109400"/>
          </a:xfrm>
          <a:prstGeom prst="roundRect">
            <a:avLst>
              <a:gd fmla="val 16667" name="adj"/>
            </a:avLst>
          </a:prstGeom>
          <a:solidFill>
            <a:srgbClr val="E8ED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5" title="WhatsApp Image 2025-08-30 at 21.09.42.jpeg"/>
          <p:cNvPicPr preferRelativeResize="0"/>
          <p:nvPr>
            <p:ph idx="2" type="pic"/>
          </p:nvPr>
        </p:nvPicPr>
        <p:blipFill rotWithShape="1">
          <a:blip r:embed="rId8">
            <a:alphaModFix/>
          </a:blip>
          <a:srcRect b="11465" l="0" r="0" t="-1531"/>
          <a:stretch/>
        </p:blipFill>
        <p:spPr>
          <a:xfrm>
            <a:off x="5890231" y="507992"/>
            <a:ext cx="1923300" cy="4109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BD9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/>
          <p:nvPr/>
        </p:nvSpPr>
        <p:spPr>
          <a:xfrm>
            <a:off x="0" y="0"/>
            <a:ext cx="3334800" cy="5143500"/>
          </a:xfrm>
          <a:prstGeom prst="rect">
            <a:avLst/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0198" y="933066"/>
            <a:ext cx="5470326" cy="327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59801" y="4448755"/>
            <a:ext cx="640725" cy="585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6" title="Screenshot 2025-10-29 at 15.42.05.png"/>
          <p:cNvPicPr preferRelativeResize="0"/>
          <p:nvPr/>
        </p:nvPicPr>
        <p:blipFill rotWithShape="1">
          <a:blip r:embed="rId5">
            <a:alphaModFix/>
          </a:blip>
          <a:srcRect b="4946" l="0" r="0" t="-76"/>
          <a:stretch/>
        </p:blipFill>
        <p:spPr>
          <a:xfrm>
            <a:off x="3708607" y="1041216"/>
            <a:ext cx="5113500" cy="27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3660" y="1600712"/>
            <a:ext cx="1645921" cy="27432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6"/>
          <p:cNvSpPr txBox="1"/>
          <p:nvPr/>
        </p:nvSpPr>
        <p:spPr>
          <a:xfrm>
            <a:off x="-262225" y="143851"/>
            <a:ext cx="37515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farmbetter  3 in 1 </a:t>
            </a:r>
            <a:endParaRPr b="0" i="0" sz="24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3 - D</a:t>
            </a:r>
            <a:r>
              <a:rPr b="0" i="0" lang="en" sz="2400" u="none" cap="none" strike="noStrike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ashboard for organisational clients</a:t>
            </a:r>
            <a:endParaRPr b="0" i="0" sz="24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 sz="1800">
                <a:solidFill>
                  <a:srgbClr val="FFAA00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Actionable analytics</a:t>
            </a:r>
            <a:endParaRPr sz="2800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-6928" y="3089400"/>
            <a:ext cx="3240900" cy="18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Manrope"/>
              <a:buChar char="•"/>
            </a:pPr>
            <a:r>
              <a:rPr b="0" i="0" lang="en" sz="1200" u="none" cap="none" strike="noStrike">
                <a:solidFill>
                  <a:srgbClr val="F7EBD9"/>
                </a:solidFill>
                <a:latin typeface="Manrope"/>
                <a:ea typeface="Manrope"/>
                <a:cs typeface="Manrope"/>
                <a:sym typeface="Manrope"/>
              </a:rPr>
              <a:t>View registered extension agents and farmers in real time</a:t>
            </a:r>
            <a:endParaRPr b="0" i="0" sz="1200" u="none" cap="none" strike="noStrike">
              <a:solidFill>
                <a:srgbClr val="F7EBD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Manrope"/>
              <a:buChar char="•"/>
            </a:pPr>
            <a:r>
              <a:rPr b="0" i="0" lang="en" sz="1200" u="none" cap="none" strike="noStrike">
                <a:solidFill>
                  <a:srgbClr val="F7EBD9"/>
                </a:solidFill>
                <a:latin typeface="Manrope"/>
                <a:ea typeface="Manrope"/>
                <a:cs typeface="Manrope"/>
                <a:sym typeface="Manrope"/>
              </a:rPr>
              <a:t>Gender distribution</a:t>
            </a:r>
            <a:endParaRPr b="0" i="0" sz="1200" u="none" cap="none" strike="noStrike">
              <a:solidFill>
                <a:srgbClr val="F7EBD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Manrope"/>
              <a:buChar char="•"/>
            </a:pPr>
            <a:r>
              <a:rPr b="0" i="0" lang="en" sz="1200" u="none" cap="none" strike="noStrike">
                <a:solidFill>
                  <a:srgbClr val="F7EBD9"/>
                </a:solidFill>
                <a:latin typeface="Manrope"/>
                <a:ea typeface="Manrope"/>
                <a:cs typeface="Manrope"/>
                <a:sym typeface="Manrope"/>
              </a:rPr>
              <a:t>Issues reported by farmers </a:t>
            </a:r>
            <a:endParaRPr b="0" i="0" sz="1200" u="none" cap="none" strike="noStrike">
              <a:solidFill>
                <a:srgbClr val="F7EBD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Manrope"/>
              <a:buChar char="•"/>
            </a:pPr>
            <a:r>
              <a:rPr b="0" i="0" lang="en" sz="1200" u="none" cap="none" strike="noStrike">
                <a:solidFill>
                  <a:srgbClr val="F7EBD9"/>
                </a:solidFill>
                <a:latin typeface="Manrope"/>
                <a:ea typeface="Manrope"/>
                <a:cs typeface="Manrope"/>
                <a:sym typeface="Manrope"/>
              </a:rPr>
              <a:t>Innovations submitted by farmers</a:t>
            </a:r>
            <a:endParaRPr b="0" i="0" sz="1200" u="none" cap="none" strike="noStrike">
              <a:solidFill>
                <a:srgbClr val="F7EBD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Manrope"/>
              <a:buChar char="•"/>
            </a:pPr>
            <a:r>
              <a:rPr b="0" i="0" lang="en" sz="1200" u="none" cap="none" strike="noStrike">
                <a:solidFill>
                  <a:srgbClr val="F7EBD9"/>
                </a:solidFill>
                <a:latin typeface="Manrope"/>
                <a:ea typeface="Manrope"/>
                <a:cs typeface="Manrope"/>
                <a:sym typeface="Manrope"/>
              </a:rPr>
              <a:t>Monitor agents’ activities</a:t>
            </a:r>
            <a:endParaRPr b="0" i="0" sz="1200" u="none" cap="none" strike="noStrike">
              <a:solidFill>
                <a:srgbClr val="F7EBD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Manrope"/>
              <a:buChar char="•"/>
            </a:pPr>
            <a:r>
              <a:rPr b="0" i="0" lang="en" sz="1200" u="none" cap="none" strike="noStrike">
                <a:solidFill>
                  <a:srgbClr val="F7EBD9"/>
                </a:solidFill>
                <a:latin typeface="Manrope"/>
                <a:ea typeface="Manrope"/>
                <a:cs typeface="Manrope"/>
                <a:sym typeface="Manrope"/>
              </a:rPr>
              <a:t>Platform for immediate intervention</a:t>
            </a:r>
            <a:endParaRPr b="0" i="0" sz="1200" u="none" cap="none" strike="noStrike">
              <a:solidFill>
                <a:srgbClr val="F7EBD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200"/>
              <a:buFont typeface="Manrope"/>
              <a:buChar char="•"/>
            </a:pPr>
            <a:r>
              <a:rPr b="0" i="0" lang="en" sz="1200" u="none" cap="none" strike="noStrike">
                <a:solidFill>
                  <a:srgbClr val="F7EBD9"/>
                </a:solidFill>
                <a:latin typeface="Manrope"/>
                <a:ea typeface="Manrope"/>
                <a:cs typeface="Manrope"/>
                <a:sym typeface="Manrope"/>
              </a:rPr>
              <a:t>High quality data collection</a:t>
            </a:r>
            <a:endParaRPr b="0" i="0" sz="1200" u="none" cap="none" strike="noStrike">
              <a:solidFill>
                <a:srgbClr val="F7EBD9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7EBD9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271525" y="1950275"/>
            <a:ext cx="267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" sz="1400" u="none" cap="none" strike="noStrike">
                <a:solidFill>
                  <a:srgbClr val="FFAA00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A dynamic dashboard to give farmer-facing organizations the ability to </a:t>
            </a:r>
            <a:r>
              <a:rPr lang="en">
                <a:solidFill>
                  <a:srgbClr val="FFAA00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improve </a:t>
            </a:r>
            <a:r>
              <a:rPr b="0" i="0" lang="en" sz="1400" u="none" cap="none" strike="noStrike">
                <a:solidFill>
                  <a:srgbClr val="FFAA00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their advisory services. Real time  - 24/7</a:t>
            </a:r>
            <a:endParaRPr b="0" i="0" sz="1400" u="none" cap="none" strike="noStrike">
              <a:solidFill>
                <a:srgbClr val="FFAA00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>
              <a:solidFill>
                <a:srgbClr val="FFAA00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F7123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6650" y="412275"/>
            <a:ext cx="7307351" cy="473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625" y="861304"/>
            <a:ext cx="2651761" cy="2743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7"/>
          <p:cNvSpPr txBox="1"/>
          <p:nvPr/>
        </p:nvSpPr>
        <p:spPr>
          <a:xfrm>
            <a:off x="240275" y="338400"/>
            <a:ext cx="18264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F7EBD9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Our impact</a:t>
            </a:r>
            <a:endParaRPr b="0" i="0" sz="28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240275" y="1000051"/>
            <a:ext cx="4095600" cy="7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Proven increased yields and turnover throughout value chains</a:t>
            </a:r>
            <a:r>
              <a:rPr b="0" i="0" lang="en" sz="15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*</a:t>
            </a: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:</a:t>
            </a:r>
            <a:r>
              <a:rPr b="0" i="0" lang="en" sz="1300" u="none" cap="none" strike="noStrike">
                <a:solidFill>
                  <a:srgbClr val="FFAA00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growth</a:t>
            </a: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in yields over 6 months and 17.6% doubled their income.</a:t>
            </a:r>
            <a:endParaRPr b="0" i="0" sz="13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pic>
        <p:nvPicPr>
          <p:cNvPr id="131" name="Google Shape;13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59800" y="4448750"/>
            <a:ext cx="640725" cy="5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4639444">
            <a:off x="2539404" y="2057659"/>
            <a:ext cx="197094" cy="19928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7"/>
          <p:cNvSpPr txBox="1"/>
          <p:nvPr/>
        </p:nvSpPr>
        <p:spPr>
          <a:xfrm>
            <a:off x="240275" y="1850578"/>
            <a:ext cx="37959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Economic resilience, sustainable land use, disease &amp; pest management offers positive environmental effects </a:t>
            </a:r>
            <a:r>
              <a:rPr b="0" i="0" lang="en" sz="1300" u="none" cap="none" strike="noStrike">
                <a:solidFill>
                  <a:srgbClr val="FFAA00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(climate resilience, biodiversity, soil quality).</a:t>
            </a:r>
            <a:endParaRPr b="0" i="0" sz="1300" u="none" cap="none" strike="noStrike">
              <a:solidFill>
                <a:srgbClr val="FFAA00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134" name="Google Shape;134;p7"/>
          <p:cNvSpPr txBox="1"/>
          <p:nvPr/>
        </p:nvSpPr>
        <p:spPr>
          <a:xfrm>
            <a:off x="240275" y="2901575"/>
            <a:ext cx="4402200" cy="14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Currently (</a:t>
            </a:r>
            <a:r>
              <a:rPr lang="en" sz="1300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Oct</a:t>
            </a: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202</a:t>
            </a:r>
            <a:r>
              <a:rPr lang="en" sz="1300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6</a:t>
            </a: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) + </a:t>
            </a:r>
            <a:r>
              <a:rPr lang="en" sz="1300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7</a:t>
            </a: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0.000 farmers and over </a:t>
            </a:r>
            <a:r>
              <a:rPr lang="en" sz="1300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4</a:t>
            </a: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00 extention agents  use the farmbetter solutions</a:t>
            </a:r>
            <a:r>
              <a:rPr lang="en" sz="1300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.</a:t>
            </a:r>
            <a:endParaRPr sz="1300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sz="1300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" sz="1300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CONNECTION OVER 40 BUSINESSES TO OFFER SERVICES TO FARMERS IN 13 COUNTRIES. </a:t>
            </a:r>
            <a:endParaRPr sz="1300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sz="1300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132950" y="4409463"/>
            <a:ext cx="3405300" cy="6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*Based on impact measurement study for users and nonusers conducted as finalists for the 2022 Milken-Motsepe Prize in Agritech</a:t>
            </a:r>
            <a:endParaRPr b="0" i="0" sz="9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BD9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9801" y="4448755"/>
            <a:ext cx="640725" cy="585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625" y="786879"/>
            <a:ext cx="2651761" cy="2743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3"/>
          <p:cNvSpPr txBox="1"/>
          <p:nvPr/>
        </p:nvSpPr>
        <p:spPr>
          <a:xfrm>
            <a:off x="240275" y="336600"/>
            <a:ext cx="2950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325410"/>
                </a:solidFill>
                <a:latin typeface="Manrope SemiBold"/>
                <a:ea typeface="Manrope SemiBold"/>
                <a:cs typeface="Manrope SemiBold"/>
                <a:sym typeface="Manrope SemiBold"/>
              </a:rPr>
              <a:t>Our approach</a:t>
            </a:r>
            <a:endParaRPr b="0" i="0" sz="2800" u="none" cap="none" strike="noStrike">
              <a:solidFill>
                <a:srgbClr val="325410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143" name="Google Shape;143;p13"/>
          <p:cNvSpPr/>
          <p:nvPr/>
        </p:nvSpPr>
        <p:spPr>
          <a:xfrm>
            <a:off x="2591725" y="1714500"/>
            <a:ext cx="1784400" cy="2628300"/>
          </a:xfrm>
          <a:prstGeom prst="roundRect">
            <a:avLst>
              <a:gd fmla="val 16667" name="adj"/>
            </a:avLst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3"/>
          <p:cNvSpPr/>
          <p:nvPr/>
        </p:nvSpPr>
        <p:spPr>
          <a:xfrm>
            <a:off x="2604132" y="1226175"/>
            <a:ext cx="1784400" cy="7056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FA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2626149" y="1317950"/>
            <a:ext cx="16836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n" sz="1300">
                <a:solidFill>
                  <a:srgbClr val="325410"/>
                </a:solidFill>
                <a:latin typeface="Manrope"/>
                <a:ea typeface="Manrope"/>
                <a:cs typeface="Manrope"/>
                <a:sym typeface="Manrope"/>
              </a:rPr>
              <a:t>COLLECTING CLEAN DATA</a:t>
            </a:r>
            <a:endParaRPr b="1" i="0" sz="1300" u="none" cap="none" strike="noStrike">
              <a:solidFill>
                <a:srgbClr val="32541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325410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2717650" y="2035875"/>
            <a:ext cx="15006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Partnering with agri businesses NGOs, knowledge centers to create strong and fair value chains. Focus on productivity, climate, youth and women </a:t>
            </a:r>
            <a:endParaRPr b="0" i="0" sz="1300" u="none" cap="none" strike="noStrike">
              <a:solidFill>
                <a:srgbClr val="F7EB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13"/>
          <p:cNvSpPr/>
          <p:nvPr/>
        </p:nvSpPr>
        <p:spPr>
          <a:xfrm>
            <a:off x="4857375" y="1226175"/>
            <a:ext cx="1784400" cy="3116700"/>
          </a:xfrm>
          <a:prstGeom prst="roundRect">
            <a:avLst>
              <a:gd fmla="val 16667" name="adj"/>
            </a:avLst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408825" y="1580347"/>
            <a:ext cx="1784400" cy="3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325410"/>
                </a:solidFill>
                <a:latin typeface="Manrope"/>
                <a:ea typeface="Manrope"/>
                <a:cs typeface="Manrope"/>
                <a:sym typeface="Manrope"/>
              </a:rPr>
              <a:t>INCREASE REVENUE</a:t>
            </a:r>
            <a:endParaRPr b="0" i="0" sz="1100" u="none" cap="none" strike="noStrike">
              <a:solidFill>
                <a:srgbClr val="325410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325410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325410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325410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149" name="Google Shape;149;p13"/>
          <p:cNvSpPr/>
          <p:nvPr/>
        </p:nvSpPr>
        <p:spPr>
          <a:xfrm>
            <a:off x="4857352" y="1226175"/>
            <a:ext cx="1784400" cy="7056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FA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13"/>
          <p:cNvPicPr preferRelativeResize="0"/>
          <p:nvPr/>
        </p:nvPicPr>
        <p:blipFill rotWithShape="1">
          <a:blip r:embed="rId5">
            <a:alphaModFix/>
          </a:blip>
          <a:srcRect b="29331" l="-3115" r="16310" t="17808"/>
          <a:stretch/>
        </p:blipFill>
        <p:spPr>
          <a:xfrm flipH="1">
            <a:off x="0" y="3395223"/>
            <a:ext cx="2950200" cy="174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3"/>
          <p:cNvSpPr/>
          <p:nvPr/>
        </p:nvSpPr>
        <p:spPr>
          <a:xfrm>
            <a:off x="424525" y="1226175"/>
            <a:ext cx="1784400" cy="3116700"/>
          </a:xfrm>
          <a:prstGeom prst="roundRect">
            <a:avLst>
              <a:gd fmla="val 16667" name="adj"/>
            </a:avLst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427991" y="1226175"/>
            <a:ext cx="1784400" cy="7056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FA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4955492" y="1305446"/>
            <a:ext cx="15879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n" sz="1300">
                <a:solidFill>
                  <a:srgbClr val="325410"/>
                </a:solidFill>
                <a:latin typeface="Manrope"/>
                <a:ea typeface="Manrope"/>
                <a:cs typeface="Manrope"/>
                <a:sym typeface="Manrope"/>
              </a:rPr>
              <a:t>ANALYSIS OF DATA</a:t>
            </a:r>
            <a:endParaRPr b="0" i="0" sz="11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154" name="Google Shape;154;p13"/>
          <p:cNvSpPr txBox="1"/>
          <p:nvPr/>
        </p:nvSpPr>
        <p:spPr>
          <a:xfrm>
            <a:off x="4934275" y="2100825"/>
            <a:ext cx="1784400" cy="1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Helvetica Neue"/>
              <a:buNone/>
            </a:pP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Integrate services:</a:t>
            </a:r>
            <a:endParaRPr b="0" i="0" sz="13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Helvetica Neue"/>
              <a:buNone/>
            </a:pP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-  AI-powered chatbot on climate smart solutions, weather, marketplace, credit scoring.</a:t>
            </a:r>
            <a:endParaRPr b="0" i="0" sz="13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Helvetica Neue"/>
              <a:buNone/>
            </a:pPr>
            <a:r>
              <a:t/>
            </a:r>
            <a:endParaRPr b="0" i="0" sz="13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Helvetica Neue"/>
              <a:buNone/>
            </a:pP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High quality data collection for tailor made advice.</a:t>
            </a:r>
            <a:endParaRPr b="0" i="0" sz="13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155" name="Google Shape;155;p13"/>
          <p:cNvSpPr/>
          <p:nvPr/>
        </p:nvSpPr>
        <p:spPr>
          <a:xfrm>
            <a:off x="7055400" y="1226175"/>
            <a:ext cx="1784400" cy="3116700"/>
          </a:xfrm>
          <a:prstGeom prst="roundRect">
            <a:avLst>
              <a:gd fmla="val 16667" name="adj"/>
            </a:avLst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3"/>
          <p:cNvSpPr/>
          <p:nvPr/>
        </p:nvSpPr>
        <p:spPr>
          <a:xfrm>
            <a:off x="7055374" y="1226175"/>
            <a:ext cx="1784400" cy="7056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FA3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6970702" y="1229235"/>
            <a:ext cx="18711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n" sz="1300">
                <a:solidFill>
                  <a:srgbClr val="325410"/>
                </a:solidFill>
                <a:latin typeface="Manrope"/>
                <a:ea typeface="Manrope"/>
                <a:cs typeface="Manrope"/>
                <a:sym typeface="Manrope"/>
              </a:rPr>
              <a:t>CONNECTING SERVICE PROVIDERS</a:t>
            </a:r>
            <a:endParaRPr b="1" i="0" sz="1300" u="none" cap="none" strike="noStrike">
              <a:solidFill>
                <a:srgbClr val="32541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7123025" y="2035875"/>
            <a:ext cx="1683600" cy="21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Helvetica Neue"/>
              <a:buNone/>
            </a:pP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Combining 3rd party solutions under 1 umbrella</a:t>
            </a:r>
            <a:endParaRPr b="0" i="0" sz="13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Helvetica Neue"/>
              <a:buNone/>
            </a:pPr>
            <a:r>
              <a:t/>
            </a:r>
            <a:endParaRPr sz="1300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Helvetica Neue"/>
              <a:buNone/>
            </a:pPr>
            <a:r>
              <a:rPr lang="en" sz="1300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Aligned partners to optimise services based on clean data and in person delivery on the ground</a:t>
            </a:r>
            <a:endParaRPr sz="1300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EB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13"/>
          <p:cNvSpPr txBox="1"/>
          <p:nvPr/>
        </p:nvSpPr>
        <p:spPr>
          <a:xfrm>
            <a:off x="480274" y="2153975"/>
            <a:ext cx="16302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" sz="13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Connecting farmers, extension agents and agribusinesses in transparent and easy accessible IT/AI environment</a:t>
            </a:r>
            <a:endParaRPr b="0" i="0" sz="13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EB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451694" y="1229215"/>
            <a:ext cx="1683600" cy="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en" sz="1300">
                <a:solidFill>
                  <a:srgbClr val="325410"/>
                </a:solidFill>
                <a:latin typeface="Manrope"/>
                <a:ea typeface="Manrope"/>
                <a:cs typeface="Manrope"/>
                <a:sym typeface="Manrope"/>
              </a:rPr>
              <a:t>CONNECTION VALUE CHAIN PLAYERS</a:t>
            </a:r>
            <a:r>
              <a:rPr b="1" i="0" lang="en" sz="1300" u="none" cap="none" strike="noStrike">
                <a:solidFill>
                  <a:srgbClr val="325410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endParaRPr b="0" i="0" sz="1300" u="none" cap="none" strike="noStrike">
              <a:solidFill>
                <a:srgbClr val="F7EBD9"/>
              </a:solidFill>
              <a:latin typeface="Manrope SemiBold"/>
              <a:ea typeface="Manrope SemiBold"/>
              <a:cs typeface="Manrope SemiBold"/>
              <a:sym typeface="Manrope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F7123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"/>
          <p:cNvSpPr/>
          <p:nvPr/>
        </p:nvSpPr>
        <p:spPr>
          <a:xfrm>
            <a:off x="196550" y="2633350"/>
            <a:ext cx="4170900" cy="2510100"/>
          </a:xfrm>
          <a:prstGeom prst="rect">
            <a:avLst/>
          </a:prstGeom>
          <a:solidFill>
            <a:srgbClr val="32541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4"/>
          <p:cNvSpPr txBox="1"/>
          <p:nvPr/>
        </p:nvSpPr>
        <p:spPr>
          <a:xfrm>
            <a:off x="411475" y="238200"/>
            <a:ext cx="3963000" cy="20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1310" lvl="0" marL="4572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460"/>
              <a:buFont typeface="Manrope Medium"/>
              <a:buChar char="-"/>
            </a:pPr>
            <a:r>
              <a:rPr b="0" i="0" lang="en" sz="146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Creating transparency in value chains</a:t>
            </a:r>
            <a:endParaRPr b="0" i="0" sz="146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4572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/>
              <a:buNone/>
            </a:pPr>
            <a:r>
              <a:t/>
            </a:r>
            <a:endParaRPr b="0" i="0" sz="146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-321310" lvl="0" marL="4572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460"/>
              <a:buFont typeface="Manrope Medium"/>
              <a:buChar char="-"/>
            </a:pPr>
            <a:r>
              <a:rPr b="0" i="0" lang="en" sz="146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Supporting farmers to produce more and better </a:t>
            </a:r>
            <a:endParaRPr b="0" i="0" sz="146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4572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/>
              <a:buNone/>
            </a:pPr>
            <a:r>
              <a:t/>
            </a:r>
            <a:endParaRPr b="0" i="0" sz="146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-321310" lvl="0" marL="4572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460"/>
              <a:buFont typeface="Manrope Medium"/>
              <a:buChar char="-"/>
            </a:pPr>
            <a:r>
              <a:rPr b="0" i="0" lang="en" sz="146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Supporting sustainable and climate smart farming?</a:t>
            </a:r>
            <a:endParaRPr b="0" i="0" sz="146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/>
              <a:buNone/>
            </a:pPr>
            <a:r>
              <a:t/>
            </a:r>
            <a:endParaRPr b="0" i="0" sz="146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-321310" lvl="0" marL="4572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460"/>
              <a:buFont typeface="Manrope Medium"/>
              <a:buChar char="-"/>
            </a:pPr>
            <a:r>
              <a:rPr b="0" i="0" lang="en" sz="146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Integrated value chain based approach</a:t>
            </a:r>
            <a:endParaRPr b="0" i="0" sz="146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4572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0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-321310" lvl="0" marL="4572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7EBD9"/>
              </a:buClr>
              <a:buSzPts val="1460"/>
              <a:buFont typeface="Manrope Medium"/>
              <a:buChar char="-"/>
            </a:pPr>
            <a:r>
              <a:rPr lang="en" sz="1460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Aligning </a:t>
            </a:r>
            <a:r>
              <a:rPr lang="en" sz="1460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partners</a:t>
            </a:r>
            <a:r>
              <a:rPr lang="en" sz="1460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 to optimise services</a:t>
            </a:r>
            <a:endParaRPr sz="1460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/>
              <a:buNone/>
            </a:pPr>
            <a:r>
              <a:t/>
            </a:r>
            <a:endParaRPr b="0" i="0" sz="146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45720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0"/>
              <a:buFont typeface="Arial"/>
              <a:buNone/>
            </a:pPr>
            <a:r>
              <a:t/>
            </a:r>
            <a:endParaRPr b="0" i="0" sz="146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60"/>
              <a:buFont typeface="Arial"/>
              <a:buNone/>
            </a:pPr>
            <a:r>
              <a:t/>
            </a:r>
            <a:endParaRPr b="0" i="0" sz="146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2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167" name="Google Shape;167;p14"/>
          <p:cNvSpPr txBox="1"/>
          <p:nvPr/>
        </p:nvSpPr>
        <p:spPr>
          <a:xfrm>
            <a:off x="917148" y="2633338"/>
            <a:ext cx="28470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9"/>
              <a:buFont typeface="Arial"/>
              <a:buNone/>
            </a:pPr>
            <a:r>
              <a:rPr b="0" i="0" lang="en" sz="1559" u="none" cap="none" strike="noStrike">
                <a:solidFill>
                  <a:srgbClr val="FFAA00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Please get in touch:</a:t>
            </a:r>
            <a:endParaRPr b="0" i="0" sz="100" u="none" cap="none" strike="noStrike">
              <a:solidFill>
                <a:srgbClr val="FFAA00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168" name="Google Shape;168;p14"/>
          <p:cNvSpPr txBox="1"/>
          <p:nvPr/>
        </p:nvSpPr>
        <p:spPr>
          <a:xfrm>
            <a:off x="700850" y="4144208"/>
            <a:ext cx="31623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www.linkedin.com/company/farmbetter</a:t>
            </a:r>
            <a:endParaRPr b="0" i="0" sz="12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169" name="Google Shape;169;p14"/>
          <p:cNvSpPr txBox="1"/>
          <p:nvPr/>
        </p:nvSpPr>
        <p:spPr>
          <a:xfrm>
            <a:off x="598068" y="3042835"/>
            <a:ext cx="36429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5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alexander@farmbetter.io</a:t>
            </a:r>
            <a:endParaRPr b="0" i="0" sz="15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170" name="Google Shape;170;p14"/>
          <p:cNvSpPr txBox="1"/>
          <p:nvPr/>
        </p:nvSpPr>
        <p:spPr>
          <a:xfrm>
            <a:off x="680743" y="3800516"/>
            <a:ext cx="36429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www.farmbetter.io</a:t>
            </a:r>
            <a:endParaRPr b="0" i="0" sz="12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171" name="Google Shape;171;p14"/>
          <p:cNvSpPr txBox="1"/>
          <p:nvPr/>
        </p:nvSpPr>
        <p:spPr>
          <a:xfrm>
            <a:off x="680743" y="4417505"/>
            <a:ext cx="36429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en" sz="1200" u="none" cap="none" strike="noStrike">
                <a:solidFill>
                  <a:srgbClr val="F7EBD9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https://vimeo.com/1128131051/dd49eceab9?fl=pl&amp;fe=sh</a:t>
            </a:r>
            <a:endParaRPr b="0" i="0" sz="1200" u="none" cap="none" strike="noStrike">
              <a:solidFill>
                <a:srgbClr val="F7EBD9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pic>
        <p:nvPicPr>
          <p:cNvPr id="172" name="Google Shape;172;p14"/>
          <p:cNvPicPr preferRelativeResize="0"/>
          <p:nvPr/>
        </p:nvPicPr>
        <p:blipFill rotWithShape="1">
          <a:blip r:embed="rId3">
            <a:alphaModFix/>
          </a:blip>
          <a:srcRect b="962000" l="0" r="0" t="-962000"/>
          <a:stretch/>
        </p:blipFill>
        <p:spPr>
          <a:xfrm>
            <a:off x="751175" y="1921263"/>
            <a:ext cx="25634417" cy="25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1576" y="3206050"/>
            <a:ext cx="166500" cy="11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1475" y="3979290"/>
            <a:ext cx="206694" cy="165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1473" y="4280484"/>
            <a:ext cx="206700" cy="20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4"/>
          <p:cNvPicPr preferRelativeResize="0"/>
          <p:nvPr>
            <p:ph idx="2" type="pic"/>
          </p:nvPr>
        </p:nvPicPr>
        <p:blipFill rotWithShape="1">
          <a:blip r:embed="rId7">
            <a:alphaModFix/>
          </a:blip>
          <a:srcRect b="4905" l="21899" r="29271" t="0"/>
          <a:stretch/>
        </p:blipFill>
        <p:spPr>
          <a:xfrm>
            <a:off x="4643424" y="369850"/>
            <a:ext cx="3963101" cy="4341625"/>
          </a:xfrm>
          <a:prstGeom prst="rect">
            <a:avLst/>
          </a:prstGeom>
          <a:solidFill>
            <a:srgbClr val="E6E6E6"/>
          </a:solidFill>
          <a:ln>
            <a:noFill/>
          </a:ln>
        </p:spPr>
      </p:pic>
      <p:pic>
        <p:nvPicPr>
          <p:cNvPr id="177" name="Google Shape;177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63029" y="-289927"/>
            <a:ext cx="4949298" cy="5365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359800" y="4180300"/>
            <a:ext cx="640725" cy="585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