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18288000" cy="10287000"/>
  <p:notesSz cx="6858000" cy="9144000"/>
  <p:embeddedFontLst>
    <p:embeddedFont>
      <p:font typeface="Arimo" panose="020B0604020202020204" charset="0"/>
      <p:regular r:id="rId10"/>
    </p:embeddedFont>
    <p:embeddedFont>
      <p:font typeface="Arimo Bold" panose="020B0604020202020204" charset="0"/>
      <p:regular r:id="rId11"/>
    </p:embeddedFont>
    <p:embeddedFont>
      <p:font typeface="Calibri (MS) Bold" panose="020B0604020202020204" charset="0"/>
      <p:regular r:id="rId12"/>
    </p:embeddedFont>
    <p:embeddedFont>
      <p:font typeface="Tahoma" panose="020B0604030504040204" pitchFamily="34" charset="0"/>
      <p:regular r:id="rId13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1311" autoAdjust="0"/>
  </p:normalViewPr>
  <p:slideViewPr>
    <p:cSldViewPr>
      <p:cViewPr>
        <p:scale>
          <a:sx n="80" d="100"/>
          <a:sy n="80" d="100"/>
        </p:scale>
        <p:origin x="-1420" y="-1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ra Bos" userId="ff317a52641f930c" providerId="LiveId" clId="{9AF93A77-C1D9-4CE6-B427-89BBC4415CCC}"/>
    <pc:docChg chg="undo custSel delSld modSld">
      <pc:chgData name="sandra Bos" userId="ff317a52641f930c" providerId="LiveId" clId="{9AF93A77-C1D9-4CE6-B427-89BBC4415CCC}" dt="2026-10-05T05:04:44.938" v="505" actId="478"/>
      <pc:docMkLst>
        <pc:docMk/>
      </pc:docMkLst>
      <pc:sldChg chg="addSp delSp modSp mod">
        <pc:chgData name="sandra Bos" userId="ff317a52641f930c" providerId="LiveId" clId="{9AF93A77-C1D9-4CE6-B427-89BBC4415CCC}" dt="2026-10-05T05:04:44.938" v="505" actId="478"/>
        <pc:sldMkLst>
          <pc:docMk/>
          <pc:sldMk cId="0" sldId="256"/>
        </pc:sldMkLst>
        <pc:spChg chg="mod">
          <ac:chgData name="sandra Bos" userId="ff317a52641f930c" providerId="LiveId" clId="{9AF93A77-C1D9-4CE6-B427-89BBC4415CCC}" dt="2026-10-05T05:00:11.227" v="492" actId="1076"/>
          <ac:spMkLst>
            <pc:docMk/>
            <pc:sldMk cId="0" sldId="256"/>
            <ac:spMk id="34" creationId="{00000000-0000-0000-0000-000000000000}"/>
          </ac:spMkLst>
        </pc:spChg>
        <pc:spChg chg="mod">
          <ac:chgData name="sandra Bos" userId="ff317a52641f930c" providerId="LiveId" clId="{9AF93A77-C1D9-4CE6-B427-89BBC4415CCC}" dt="2026-10-05T05:00:03.830" v="490"/>
          <ac:spMkLst>
            <pc:docMk/>
            <pc:sldMk cId="0" sldId="256"/>
            <ac:spMk id="35" creationId="{00000000-0000-0000-0000-000000000000}"/>
          </ac:spMkLst>
        </pc:spChg>
        <pc:spChg chg="add del mod">
          <ac:chgData name="sandra Bos" userId="ff317a52641f930c" providerId="LiveId" clId="{9AF93A77-C1D9-4CE6-B427-89BBC4415CCC}" dt="2026-10-05T05:02:04.899" v="501" actId="478"/>
          <ac:spMkLst>
            <pc:docMk/>
            <pc:sldMk cId="0" sldId="256"/>
            <ac:spMk id="40" creationId="{00000000-0000-0000-0000-000000000000}"/>
          </ac:spMkLst>
        </pc:spChg>
        <pc:spChg chg="add del">
          <ac:chgData name="sandra Bos" userId="ff317a52641f930c" providerId="LiveId" clId="{9AF93A77-C1D9-4CE6-B427-89BBC4415CCC}" dt="2026-10-05T04:59:43.518" v="487" actId="22"/>
          <ac:spMkLst>
            <pc:docMk/>
            <pc:sldMk cId="0" sldId="256"/>
            <ac:spMk id="43" creationId="{835DECC3-89E2-AC3A-50A2-E2D331CFB106}"/>
          </ac:spMkLst>
        </pc:spChg>
        <pc:picChg chg="add del mod">
          <ac:chgData name="sandra Bos" userId="ff317a52641f930c" providerId="LiveId" clId="{9AF93A77-C1D9-4CE6-B427-89BBC4415CCC}" dt="2026-10-05T05:02:03.577" v="500" actId="931"/>
          <ac:picMkLst>
            <pc:docMk/>
            <pc:sldMk cId="0" sldId="256"/>
            <ac:picMk id="45" creationId="{EE81C028-B268-7B6F-E714-4B758BEAAA60}"/>
          </ac:picMkLst>
        </pc:picChg>
        <pc:picChg chg="add del mod">
          <ac:chgData name="sandra Bos" userId="ff317a52641f930c" providerId="LiveId" clId="{9AF93A77-C1D9-4CE6-B427-89BBC4415CCC}" dt="2026-10-05T05:04:44.938" v="505" actId="478"/>
          <ac:picMkLst>
            <pc:docMk/>
            <pc:sldMk cId="0" sldId="256"/>
            <ac:picMk id="47" creationId="{A7E400CC-3594-FFD4-4242-52186EE4CF1D}"/>
          </ac:picMkLst>
        </pc:picChg>
      </pc:sldChg>
      <pc:sldChg chg="delSp modSp mod">
        <pc:chgData name="sandra Bos" userId="ff317a52641f930c" providerId="LiveId" clId="{9AF93A77-C1D9-4CE6-B427-89BBC4415CCC}" dt="2026-10-05T04:36:31.172" v="149" actId="20577"/>
        <pc:sldMkLst>
          <pc:docMk/>
          <pc:sldMk cId="0" sldId="257"/>
        </pc:sldMkLst>
        <pc:spChg chg="mod">
          <ac:chgData name="sandra Bos" userId="ff317a52641f930c" providerId="LiveId" clId="{9AF93A77-C1D9-4CE6-B427-89BBC4415CCC}" dt="2026-10-04T13:31:40.590" v="1" actId="14100"/>
          <ac:spMkLst>
            <pc:docMk/>
            <pc:sldMk cId="0" sldId="257"/>
            <ac:spMk id="7" creationId="{00000000-0000-0000-0000-000000000000}"/>
          </ac:spMkLst>
        </pc:spChg>
        <pc:spChg chg="mod">
          <ac:chgData name="sandra Bos" userId="ff317a52641f930c" providerId="LiveId" clId="{9AF93A77-C1D9-4CE6-B427-89BBC4415CCC}" dt="2026-10-05T04:36:31.172" v="149" actId="20577"/>
          <ac:spMkLst>
            <pc:docMk/>
            <pc:sldMk cId="0" sldId="257"/>
            <ac:spMk id="16" creationId="{00000000-0000-0000-0000-000000000000}"/>
          </ac:spMkLst>
        </pc:spChg>
        <pc:spChg chg="del">
          <ac:chgData name="sandra Bos" userId="ff317a52641f930c" providerId="LiveId" clId="{9AF93A77-C1D9-4CE6-B427-89BBC4415CCC}" dt="2026-10-05T04:35:02.441" v="132" actId="478"/>
          <ac:spMkLst>
            <pc:docMk/>
            <pc:sldMk cId="0" sldId="257"/>
            <ac:spMk id="17" creationId="{00000000-0000-0000-0000-000000000000}"/>
          </ac:spMkLst>
        </pc:spChg>
      </pc:sldChg>
      <pc:sldChg chg="modSp mod">
        <pc:chgData name="sandra Bos" userId="ff317a52641f930c" providerId="LiveId" clId="{9AF93A77-C1D9-4CE6-B427-89BBC4415CCC}" dt="2026-10-05T04:40:57.515" v="245" actId="20577"/>
        <pc:sldMkLst>
          <pc:docMk/>
          <pc:sldMk cId="0" sldId="258"/>
        </pc:sldMkLst>
        <pc:spChg chg="mod">
          <ac:chgData name="sandra Bos" userId="ff317a52641f930c" providerId="LiveId" clId="{9AF93A77-C1D9-4CE6-B427-89BBC4415CCC}" dt="2026-10-05T04:37:37.436" v="172" actId="20577"/>
          <ac:spMkLst>
            <pc:docMk/>
            <pc:sldMk cId="0" sldId="258"/>
            <ac:spMk id="9" creationId="{00000000-0000-0000-0000-000000000000}"/>
          </ac:spMkLst>
        </pc:spChg>
        <pc:spChg chg="mod">
          <ac:chgData name="sandra Bos" userId="ff317a52641f930c" providerId="LiveId" clId="{9AF93A77-C1D9-4CE6-B427-89BBC4415CCC}" dt="2026-10-05T04:37:00.064" v="157" actId="20577"/>
          <ac:spMkLst>
            <pc:docMk/>
            <pc:sldMk cId="0" sldId="258"/>
            <ac:spMk id="12" creationId="{00000000-0000-0000-0000-000000000000}"/>
          </ac:spMkLst>
        </pc:spChg>
        <pc:spChg chg="mod">
          <ac:chgData name="sandra Bos" userId="ff317a52641f930c" providerId="LiveId" clId="{9AF93A77-C1D9-4CE6-B427-89BBC4415CCC}" dt="2026-10-05T04:38:56.780" v="188" actId="20577"/>
          <ac:spMkLst>
            <pc:docMk/>
            <pc:sldMk cId="0" sldId="258"/>
            <ac:spMk id="15" creationId="{00000000-0000-0000-0000-000000000000}"/>
          </ac:spMkLst>
        </pc:spChg>
        <pc:spChg chg="mod">
          <ac:chgData name="sandra Bos" userId="ff317a52641f930c" providerId="LiveId" clId="{9AF93A77-C1D9-4CE6-B427-89BBC4415CCC}" dt="2026-10-05T04:39:44.766" v="242" actId="6549"/>
          <ac:spMkLst>
            <pc:docMk/>
            <pc:sldMk cId="0" sldId="258"/>
            <ac:spMk id="28" creationId="{00000000-0000-0000-0000-000000000000}"/>
          </ac:spMkLst>
        </pc:spChg>
        <pc:spChg chg="mod">
          <ac:chgData name="sandra Bos" userId="ff317a52641f930c" providerId="LiveId" clId="{9AF93A77-C1D9-4CE6-B427-89BBC4415CCC}" dt="2026-10-05T04:37:34.182" v="171" actId="404"/>
          <ac:spMkLst>
            <pc:docMk/>
            <pc:sldMk cId="0" sldId="258"/>
            <ac:spMk id="30" creationId="{00000000-0000-0000-0000-000000000000}"/>
          </ac:spMkLst>
        </pc:spChg>
        <pc:spChg chg="mod">
          <ac:chgData name="sandra Bos" userId="ff317a52641f930c" providerId="LiveId" clId="{9AF93A77-C1D9-4CE6-B427-89BBC4415CCC}" dt="2026-10-05T04:40:57.515" v="245" actId="20577"/>
          <ac:spMkLst>
            <pc:docMk/>
            <pc:sldMk cId="0" sldId="258"/>
            <ac:spMk id="42" creationId="{00000000-0000-0000-0000-000000000000}"/>
          </ac:spMkLst>
        </pc:spChg>
      </pc:sldChg>
      <pc:sldChg chg="modSp mod">
        <pc:chgData name="sandra Bos" userId="ff317a52641f930c" providerId="LiveId" clId="{9AF93A77-C1D9-4CE6-B427-89BBC4415CCC}" dt="2026-10-05T04:45:26.496" v="449" actId="1035"/>
        <pc:sldMkLst>
          <pc:docMk/>
          <pc:sldMk cId="0" sldId="259"/>
        </pc:sldMkLst>
        <pc:spChg chg="mod">
          <ac:chgData name="sandra Bos" userId="ff317a52641f930c" providerId="LiveId" clId="{9AF93A77-C1D9-4CE6-B427-89BBC4415CCC}" dt="2026-10-05T04:45:18.121" v="446" actId="1036"/>
          <ac:spMkLst>
            <pc:docMk/>
            <pc:sldMk cId="0" sldId="259"/>
            <ac:spMk id="46" creationId="{00000000-0000-0000-0000-000000000000}"/>
          </ac:spMkLst>
        </pc:spChg>
        <pc:spChg chg="mod">
          <ac:chgData name="sandra Bos" userId="ff317a52641f930c" providerId="LiveId" clId="{9AF93A77-C1D9-4CE6-B427-89BBC4415CCC}" dt="2026-10-05T04:45:26.496" v="449" actId="1035"/>
          <ac:spMkLst>
            <pc:docMk/>
            <pc:sldMk cId="0" sldId="259"/>
            <ac:spMk id="47" creationId="{00000000-0000-0000-0000-000000000000}"/>
          </ac:spMkLst>
        </pc:spChg>
        <pc:grpChg chg="mod">
          <ac:chgData name="sandra Bos" userId="ff317a52641f930c" providerId="LiveId" clId="{9AF93A77-C1D9-4CE6-B427-89BBC4415CCC}" dt="2026-10-04T13:35:22.270" v="62" actId="14100"/>
          <ac:grpSpMkLst>
            <pc:docMk/>
            <pc:sldMk cId="0" sldId="259"/>
            <ac:grpSpMk id="2" creationId="{00000000-0000-0000-0000-000000000000}"/>
          </ac:grpSpMkLst>
        </pc:grpChg>
        <pc:grpChg chg="mod">
          <ac:chgData name="sandra Bos" userId="ff317a52641f930c" providerId="LiveId" clId="{9AF93A77-C1D9-4CE6-B427-89BBC4415CCC}" dt="2026-10-05T04:45:09.587" v="440" actId="1035"/>
          <ac:grpSpMkLst>
            <pc:docMk/>
            <pc:sldMk cId="0" sldId="259"/>
            <ac:grpSpMk id="9" creationId="{00000000-0000-0000-0000-000000000000}"/>
          </ac:grpSpMkLst>
        </pc:grpChg>
        <pc:grpChg chg="mod">
          <ac:chgData name="sandra Bos" userId="ff317a52641f930c" providerId="LiveId" clId="{9AF93A77-C1D9-4CE6-B427-89BBC4415CCC}" dt="2026-10-05T04:44:48.122" v="411" actId="1036"/>
          <ac:grpSpMkLst>
            <pc:docMk/>
            <pc:sldMk cId="0" sldId="259"/>
            <ac:grpSpMk id="45" creationId="{00000000-0000-0000-0000-000000000000}"/>
          </ac:grpSpMkLst>
        </pc:grpChg>
      </pc:sldChg>
      <pc:sldChg chg="modSp mod">
        <pc:chgData name="sandra Bos" userId="ff317a52641f930c" providerId="LiveId" clId="{9AF93A77-C1D9-4CE6-B427-89BBC4415CCC}" dt="2026-10-04T13:35:32.407" v="65" actId="1037"/>
        <pc:sldMkLst>
          <pc:docMk/>
          <pc:sldMk cId="0" sldId="260"/>
        </pc:sldMkLst>
        <pc:spChg chg="mod">
          <ac:chgData name="sandra Bos" userId="ff317a52641f930c" providerId="LiveId" clId="{9AF93A77-C1D9-4CE6-B427-89BBC4415CCC}" dt="2026-10-04T13:33:48.276" v="52" actId="255"/>
          <ac:spMkLst>
            <pc:docMk/>
            <pc:sldMk cId="0" sldId="260"/>
            <ac:spMk id="21" creationId="{00000000-0000-0000-0000-000000000000}"/>
          </ac:spMkLst>
        </pc:spChg>
        <pc:spChg chg="mod">
          <ac:chgData name="sandra Bos" userId="ff317a52641f930c" providerId="LiveId" clId="{9AF93A77-C1D9-4CE6-B427-89BBC4415CCC}" dt="2026-10-04T13:34:05.457" v="57" actId="255"/>
          <ac:spMkLst>
            <pc:docMk/>
            <pc:sldMk cId="0" sldId="260"/>
            <ac:spMk id="25" creationId="{00000000-0000-0000-0000-000000000000}"/>
          </ac:spMkLst>
        </pc:spChg>
        <pc:spChg chg="mod">
          <ac:chgData name="sandra Bos" userId="ff317a52641f930c" providerId="LiveId" clId="{9AF93A77-C1D9-4CE6-B427-89BBC4415CCC}" dt="2026-10-04T13:33:59.855" v="56" actId="255"/>
          <ac:spMkLst>
            <pc:docMk/>
            <pc:sldMk cId="0" sldId="260"/>
            <ac:spMk id="29" creationId="{00000000-0000-0000-0000-000000000000}"/>
          </ac:spMkLst>
        </pc:spChg>
        <pc:grpChg chg="mod">
          <ac:chgData name="sandra Bos" userId="ff317a52641f930c" providerId="LiveId" clId="{9AF93A77-C1D9-4CE6-B427-89BBC4415CCC}" dt="2026-10-04T13:35:32.407" v="65" actId="1037"/>
          <ac:grpSpMkLst>
            <pc:docMk/>
            <pc:sldMk cId="0" sldId="260"/>
            <ac:grpSpMk id="6" creationId="{00000000-0000-0000-0000-000000000000}"/>
          </ac:grpSpMkLst>
        </pc:grpChg>
      </pc:sldChg>
      <pc:sldChg chg="del">
        <pc:chgData name="sandra Bos" userId="ff317a52641f930c" providerId="LiveId" clId="{9AF93A77-C1D9-4CE6-B427-89BBC4415CCC}" dt="2026-10-05T04:34:01.128" v="66" actId="47"/>
        <pc:sldMkLst>
          <pc:docMk/>
          <pc:sldMk cId="0" sldId="261"/>
        </pc:sldMkLst>
      </pc:sldChg>
      <pc:sldChg chg="modSp mod">
        <pc:chgData name="sandra Bos" userId="ff317a52641f930c" providerId="LiveId" clId="{9AF93A77-C1D9-4CE6-B427-89BBC4415CCC}" dt="2026-10-04T13:34:42.791" v="59" actId="14100"/>
        <pc:sldMkLst>
          <pc:docMk/>
          <pc:sldMk cId="0" sldId="262"/>
        </pc:sldMkLst>
        <pc:grpChg chg="mod">
          <ac:chgData name="sandra Bos" userId="ff317a52641f930c" providerId="LiveId" clId="{9AF93A77-C1D9-4CE6-B427-89BBC4415CCC}" dt="2026-10-04T13:34:42.791" v="59" actId="14100"/>
          <ac:grpSpMkLst>
            <pc:docMk/>
            <pc:sldMk cId="0" sldId="262"/>
            <ac:grpSpMk id="43" creationId="{00000000-0000-0000-0000-000000000000}"/>
          </ac:grpSpMkLst>
        </pc:grpChg>
      </pc:sldChg>
      <pc:sldChg chg="modSp mod">
        <pc:chgData name="sandra Bos" userId="ff317a52641f930c" providerId="LiveId" clId="{9AF93A77-C1D9-4CE6-B427-89BBC4415CCC}" dt="2026-10-05T04:58:13.167" v="482" actId="20577"/>
        <pc:sldMkLst>
          <pc:docMk/>
          <pc:sldMk cId="0" sldId="263"/>
        </pc:sldMkLst>
        <pc:spChg chg="mod">
          <ac:chgData name="sandra Bos" userId="ff317a52641f930c" providerId="LiveId" clId="{9AF93A77-C1D9-4CE6-B427-89BBC4415CCC}" dt="2026-10-05T04:57:27.520" v="478" actId="1037"/>
          <ac:spMkLst>
            <pc:docMk/>
            <pc:sldMk cId="0" sldId="263"/>
            <ac:spMk id="6" creationId="{00000000-0000-0000-0000-000000000000}"/>
          </ac:spMkLst>
        </pc:spChg>
        <pc:spChg chg="mod">
          <ac:chgData name="sandra Bos" userId="ff317a52641f930c" providerId="LiveId" clId="{9AF93A77-C1D9-4CE6-B427-89BBC4415CCC}" dt="2026-10-05T04:57:20.599" v="474" actId="1037"/>
          <ac:spMkLst>
            <pc:docMk/>
            <pc:sldMk cId="0" sldId="263"/>
            <ac:spMk id="7" creationId="{00000000-0000-0000-0000-000000000000}"/>
          </ac:spMkLst>
        </pc:spChg>
        <pc:spChg chg="mod">
          <ac:chgData name="sandra Bos" userId="ff317a52641f930c" providerId="LiveId" clId="{9AF93A77-C1D9-4CE6-B427-89BBC4415CCC}" dt="2026-10-05T04:57:46.677" v="481" actId="20577"/>
          <ac:spMkLst>
            <pc:docMk/>
            <pc:sldMk cId="0" sldId="263"/>
            <ac:spMk id="9" creationId="{00000000-0000-0000-0000-000000000000}"/>
          </ac:spMkLst>
        </pc:spChg>
        <pc:spChg chg="mod">
          <ac:chgData name="sandra Bos" userId="ff317a52641f930c" providerId="LiveId" clId="{9AF93A77-C1D9-4CE6-B427-89BBC4415CCC}" dt="2026-10-05T04:57:03.715" v="459" actId="207"/>
          <ac:spMkLst>
            <pc:docMk/>
            <pc:sldMk cId="0" sldId="263"/>
            <ac:spMk id="10" creationId="{00000000-0000-0000-0000-000000000000}"/>
          </ac:spMkLst>
        </pc:spChg>
        <pc:spChg chg="mod">
          <ac:chgData name="sandra Bos" userId="ff317a52641f930c" providerId="LiveId" clId="{9AF93A77-C1D9-4CE6-B427-89BBC4415CCC}" dt="2026-10-05T04:58:13.167" v="482" actId="20577"/>
          <ac:spMkLst>
            <pc:docMk/>
            <pc:sldMk cId="0" sldId="263"/>
            <ac:spMk id="37" creationId="{00000000-0000-0000-0000-000000000000}"/>
          </ac:spMkLst>
        </pc:spChg>
        <pc:grpChg chg="mod">
          <ac:chgData name="sandra Bos" userId="ff317a52641f930c" providerId="LiveId" clId="{9AF93A77-C1D9-4CE6-B427-89BBC4415CCC}" dt="2026-10-05T04:57:23.888" v="475" actId="1076"/>
          <ac:grpSpMkLst>
            <pc:docMk/>
            <pc:sldMk cId="0" sldId="263"/>
            <ac:grpSpMk id="2" creationId="{00000000-0000-0000-0000-000000000000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189915-B607-434C-862B-E57B8B25D45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910ACF-1C8B-46E4-93C5-2AB34FE6E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22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10ACF-1C8B-46E4-93C5-2AB34FE6EF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97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10ACF-1C8B-46E4-93C5-2AB34FE6EF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23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sv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hyperlink" Target="mailto:sandra@resiliencebv.com" TargetMode="External"/><Relationship Id="rId7" Type="http://schemas.openxmlformats.org/officeDocument/2006/relationships/image" Target="../media/image4.sv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4.jpeg"/><Relationship Id="rId4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60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87092" y="-4690616"/>
            <a:ext cx="20030049" cy="2003004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F7F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2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87092" y="1045612"/>
            <a:ext cx="15513816" cy="8195776"/>
            <a:chOff x="0" y="0"/>
            <a:chExt cx="4161544" cy="21984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61544" cy="2198497"/>
            </a:xfrm>
            <a:custGeom>
              <a:avLst/>
              <a:gdLst/>
              <a:ahLst/>
              <a:cxnLst/>
              <a:rect l="l" t="t" r="r" b="b"/>
              <a:pathLst>
                <a:path w="4161544" h="2198497">
                  <a:moveTo>
                    <a:pt x="12476" y="0"/>
                  </a:moveTo>
                  <a:lnTo>
                    <a:pt x="4149068" y="0"/>
                  </a:lnTo>
                  <a:cubicBezTo>
                    <a:pt x="4155959" y="0"/>
                    <a:pt x="4161544" y="5586"/>
                    <a:pt x="4161544" y="12476"/>
                  </a:cubicBezTo>
                  <a:lnTo>
                    <a:pt x="4161544" y="2186022"/>
                  </a:lnTo>
                  <a:cubicBezTo>
                    <a:pt x="4161544" y="2189330"/>
                    <a:pt x="4160230" y="2192504"/>
                    <a:pt x="4157890" y="2194843"/>
                  </a:cubicBezTo>
                  <a:cubicBezTo>
                    <a:pt x="4155551" y="2197183"/>
                    <a:pt x="4152378" y="2198497"/>
                    <a:pt x="4149068" y="2198497"/>
                  </a:cubicBezTo>
                  <a:lnTo>
                    <a:pt x="12476" y="2198497"/>
                  </a:lnTo>
                  <a:cubicBezTo>
                    <a:pt x="5586" y="2198497"/>
                    <a:pt x="0" y="2192912"/>
                    <a:pt x="0" y="2186022"/>
                  </a:cubicBezTo>
                  <a:lnTo>
                    <a:pt x="0" y="12476"/>
                  </a:lnTo>
                  <a:cubicBezTo>
                    <a:pt x="0" y="9167"/>
                    <a:pt x="1314" y="5994"/>
                    <a:pt x="3654" y="3654"/>
                  </a:cubicBezTo>
                  <a:cubicBezTo>
                    <a:pt x="5994" y="1314"/>
                    <a:pt x="9167" y="0"/>
                    <a:pt x="12476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4161544" cy="2217547"/>
            </a:xfrm>
            <a:prstGeom prst="rect">
              <a:avLst/>
            </a:prstGeom>
          </p:spPr>
          <p:txBody>
            <a:bodyPr lIns="51549" tIns="51549" rIns="51549" bIns="51549" rtlCol="0" anchor="ctr"/>
            <a:lstStyle/>
            <a:p>
              <a:pPr algn="ctr">
                <a:lnSpc>
                  <a:spcPts val="202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235350" y="1351706"/>
            <a:ext cx="5425017" cy="1452520"/>
            <a:chOff x="0" y="0"/>
            <a:chExt cx="12039600" cy="322353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039600" cy="3223514"/>
            </a:xfrm>
            <a:custGeom>
              <a:avLst/>
              <a:gdLst/>
              <a:ahLst/>
              <a:cxnLst/>
              <a:rect l="l" t="t" r="r" b="b"/>
              <a:pathLst>
                <a:path w="12039600" h="3223514">
                  <a:moveTo>
                    <a:pt x="0" y="0"/>
                  </a:moveTo>
                  <a:lnTo>
                    <a:pt x="12039600" y="0"/>
                  </a:lnTo>
                  <a:lnTo>
                    <a:pt x="12039600" y="3223514"/>
                  </a:lnTo>
                  <a:lnTo>
                    <a:pt x="0" y="32235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10" name="AutoShape 10"/>
          <p:cNvSpPr/>
          <p:nvPr/>
        </p:nvSpPr>
        <p:spPr>
          <a:xfrm flipV="1">
            <a:off x="8194033" y="6406727"/>
            <a:ext cx="7507650" cy="0"/>
          </a:xfrm>
          <a:prstGeom prst="line">
            <a:avLst/>
          </a:prstGeom>
          <a:ln w="38100" cap="flat">
            <a:solidFill>
              <a:srgbClr val="D9D9D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1748909" y="1452949"/>
            <a:ext cx="5309799" cy="7381102"/>
            <a:chOff x="0" y="0"/>
            <a:chExt cx="7079732" cy="9841469"/>
          </a:xfrm>
        </p:grpSpPr>
        <p:grpSp>
          <p:nvGrpSpPr>
            <p:cNvPr id="12" name="Group 12"/>
            <p:cNvGrpSpPr/>
            <p:nvPr/>
          </p:nvGrpSpPr>
          <p:grpSpPr>
            <a:xfrm>
              <a:off x="6168" y="0"/>
              <a:ext cx="7073565" cy="9841469"/>
              <a:chOff x="0" y="0"/>
              <a:chExt cx="592657" cy="824566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592657" cy="824566"/>
              </a:xfrm>
              <a:custGeom>
                <a:avLst/>
                <a:gdLst/>
                <a:ahLst/>
                <a:cxnLst/>
                <a:rect l="l" t="t" r="r" b="b"/>
                <a:pathLst>
                  <a:path w="592657" h="824566">
                    <a:moveTo>
                      <a:pt x="33564" y="0"/>
                    </a:moveTo>
                    <a:lnTo>
                      <a:pt x="559093" y="0"/>
                    </a:lnTo>
                    <a:cubicBezTo>
                      <a:pt x="577630" y="0"/>
                      <a:pt x="592657" y="15027"/>
                      <a:pt x="592657" y="33564"/>
                    </a:cubicBezTo>
                    <a:lnTo>
                      <a:pt x="592657" y="791002"/>
                    </a:lnTo>
                    <a:cubicBezTo>
                      <a:pt x="592657" y="799903"/>
                      <a:pt x="589121" y="808441"/>
                      <a:pt x="582827" y="814735"/>
                    </a:cubicBezTo>
                    <a:cubicBezTo>
                      <a:pt x="576532" y="821030"/>
                      <a:pt x="567995" y="824566"/>
                      <a:pt x="559093" y="824566"/>
                    </a:cubicBezTo>
                    <a:lnTo>
                      <a:pt x="33564" y="824566"/>
                    </a:lnTo>
                    <a:cubicBezTo>
                      <a:pt x="15027" y="824566"/>
                      <a:pt x="0" y="809539"/>
                      <a:pt x="0" y="791002"/>
                    </a:cubicBezTo>
                    <a:lnTo>
                      <a:pt x="0" y="33564"/>
                    </a:lnTo>
                    <a:cubicBezTo>
                      <a:pt x="0" y="24662"/>
                      <a:pt x="3536" y="16125"/>
                      <a:pt x="9831" y="9831"/>
                    </a:cubicBezTo>
                    <a:cubicBezTo>
                      <a:pt x="16125" y="3536"/>
                      <a:pt x="24662" y="0"/>
                      <a:pt x="33564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1147" r="-84359"/>
                </a:stretch>
              </a:blipFill>
            </p:spPr>
          </p:sp>
        </p:grpSp>
        <p:grpSp>
          <p:nvGrpSpPr>
            <p:cNvPr id="14" name="Group 14"/>
            <p:cNvGrpSpPr/>
            <p:nvPr/>
          </p:nvGrpSpPr>
          <p:grpSpPr>
            <a:xfrm>
              <a:off x="0" y="0"/>
              <a:ext cx="7073565" cy="9821278"/>
              <a:chOff x="0" y="0"/>
              <a:chExt cx="1433360" cy="199014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433360" cy="1990147"/>
              </a:xfrm>
              <a:custGeom>
                <a:avLst/>
                <a:gdLst/>
                <a:ahLst/>
                <a:cxnLst/>
                <a:rect l="l" t="t" r="r" b="b"/>
                <a:pathLst>
                  <a:path w="1433360" h="1990147">
                    <a:moveTo>
                      <a:pt x="39402" y="0"/>
                    </a:moveTo>
                    <a:lnTo>
                      <a:pt x="1393959" y="0"/>
                    </a:lnTo>
                    <a:cubicBezTo>
                      <a:pt x="1404409" y="0"/>
                      <a:pt x="1414431" y="4151"/>
                      <a:pt x="1421820" y="11540"/>
                    </a:cubicBezTo>
                    <a:cubicBezTo>
                      <a:pt x="1429209" y="18930"/>
                      <a:pt x="1433360" y="28952"/>
                      <a:pt x="1433360" y="39402"/>
                    </a:cubicBezTo>
                    <a:lnTo>
                      <a:pt x="1433360" y="1950745"/>
                    </a:lnTo>
                    <a:cubicBezTo>
                      <a:pt x="1433360" y="1961195"/>
                      <a:pt x="1429209" y="1971217"/>
                      <a:pt x="1421820" y="1978606"/>
                    </a:cubicBezTo>
                    <a:cubicBezTo>
                      <a:pt x="1414431" y="1985995"/>
                      <a:pt x="1404409" y="1990147"/>
                      <a:pt x="1393959" y="1990147"/>
                    </a:cubicBezTo>
                    <a:lnTo>
                      <a:pt x="39402" y="1990147"/>
                    </a:lnTo>
                    <a:cubicBezTo>
                      <a:pt x="28952" y="1990147"/>
                      <a:pt x="18930" y="1985995"/>
                      <a:pt x="11540" y="1978606"/>
                    </a:cubicBezTo>
                    <a:cubicBezTo>
                      <a:pt x="4151" y="1971217"/>
                      <a:pt x="0" y="1961195"/>
                      <a:pt x="0" y="1950745"/>
                    </a:cubicBezTo>
                    <a:lnTo>
                      <a:pt x="0" y="39402"/>
                    </a:lnTo>
                    <a:cubicBezTo>
                      <a:pt x="0" y="28952"/>
                      <a:pt x="4151" y="18930"/>
                      <a:pt x="11540" y="11540"/>
                    </a:cubicBezTo>
                    <a:cubicBezTo>
                      <a:pt x="18930" y="4151"/>
                      <a:pt x="28952" y="0"/>
                      <a:pt x="39402" y="0"/>
                    </a:cubicBezTo>
                    <a:close/>
                  </a:path>
                </a:pathLst>
              </a:custGeom>
              <a:solidFill>
                <a:srgbClr val="00627B">
                  <a:alpha val="7843"/>
                </a:srgbClr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19050"/>
                <a:ext cx="1433360" cy="200919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7450082" y="2895151"/>
            <a:ext cx="8995552" cy="3260362"/>
            <a:chOff x="0" y="0"/>
            <a:chExt cx="11994069" cy="4347149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11994069" cy="4347149"/>
              <a:chOff x="0" y="0"/>
              <a:chExt cx="2553308" cy="92542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2553308" cy="925425"/>
              </a:xfrm>
              <a:custGeom>
                <a:avLst/>
                <a:gdLst/>
                <a:ahLst/>
                <a:cxnLst/>
                <a:rect l="l" t="t" r="r" b="b"/>
                <a:pathLst>
                  <a:path w="2553308" h="925425">
                    <a:moveTo>
                      <a:pt x="0" y="0"/>
                    </a:moveTo>
                    <a:lnTo>
                      <a:pt x="2553308" y="0"/>
                    </a:lnTo>
                    <a:lnTo>
                      <a:pt x="2553308" y="925425"/>
                    </a:lnTo>
                    <a:lnTo>
                      <a:pt x="0" y="925425"/>
                    </a:lnTo>
                    <a:close/>
                  </a:path>
                </a:pathLst>
              </a:custGeom>
              <a:solidFill>
                <a:srgbClr val="00627B">
                  <a:alpha val="6667"/>
                </a:srgbClr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19050"/>
                <a:ext cx="2553308" cy="9444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248680" y="311732"/>
              <a:ext cx="9496710" cy="519397"/>
              <a:chOff x="0" y="0"/>
              <a:chExt cx="9672425" cy="52900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9672425" cy="529008"/>
              </a:xfrm>
              <a:custGeom>
                <a:avLst/>
                <a:gdLst/>
                <a:ahLst/>
                <a:cxnLst/>
                <a:rect l="l" t="t" r="r" b="b"/>
                <a:pathLst>
                  <a:path w="9672425" h="529008">
                    <a:moveTo>
                      <a:pt x="0" y="66153"/>
                    </a:moveTo>
                    <a:cubicBezTo>
                      <a:pt x="0" y="29603"/>
                      <a:pt x="36268" y="0"/>
                      <a:pt x="81045" y="0"/>
                    </a:cubicBezTo>
                    <a:lnTo>
                      <a:pt x="9591380" y="0"/>
                    </a:lnTo>
                    <a:cubicBezTo>
                      <a:pt x="9636158" y="0"/>
                      <a:pt x="9672425" y="29603"/>
                      <a:pt x="9672425" y="66153"/>
                    </a:cubicBezTo>
                    <a:lnTo>
                      <a:pt x="9672425" y="462855"/>
                    </a:lnTo>
                    <a:cubicBezTo>
                      <a:pt x="9672425" y="499405"/>
                      <a:pt x="9636158" y="529008"/>
                      <a:pt x="9591380" y="529008"/>
                    </a:cubicBezTo>
                    <a:lnTo>
                      <a:pt x="81045" y="529008"/>
                    </a:lnTo>
                    <a:cubicBezTo>
                      <a:pt x="36268" y="529008"/>
                      <a:pt x="0" y="499404"/>
                      <a:pt x="0" y="462855"/>
                    </a:cubicBezTo>
                    <a:close/>
                  </a:path>
                </a:pathLst>
              </a:custGeom>
              <a:solidFill>
                <a:srgbClr val="C6DEE3"/>
              </a:solidFill>
              <a:ln cap="sq">
                <a:noFill/>
                <a:prstDash val="solid"/>
                <a:miter/>
              </a:ln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204282" y="1098262"/>
              <a:ext cx="11585505" cy="16596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32"/>
                </a:lnSpc>
              </a:pPr>
              <a:r>
                <a:rPr lang="en-US" sz="4679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What Works &amp; What Lasts in Farmer-Led Irrigation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7587" y="3051206"/>
              <a:ext cx="11918895" cy="8655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400" b="1">
                  <a:solidFill>
                    <a:srgbClr val="25406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Why the Pump is Not the Problem - Building Self - Sustaining Permanent Infrastructure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462112" y="317313"/>
              <a:ext cx="9069845" cy="4495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4"/>
                </a:lnSpc>
              </a:pPr>
              <a:r>
                <a:rPr lang="en-US" sz="2061" b="1">
                  <a:solidFill>
                    <a:srgbClr val="25406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Eastern and Southern Africa Private Sector Forum on Irrigation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0465295" y="6669545"/>
            <a:ext cx="2965126" cy="269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8"/>
              </a:lnSpc>
            </a:pPr>
            <a:r>
              <a:rPr lang="en-US" sz="1656">
                <a:solidFill>
                  <a:srgbClr val="254061"/>
                </a:solidFill>
                <a:latin typeface="Arimo"/>
                <a:ea typeface="Arimo"/>
                <a:cs typeface="Arimo"/>
                <a:sym typeface="Arimo"/>
              </a:rPr>
              <a:t>Nairobi, Kenya • October 2026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017620" y="7263109"/>
            <a:ext cx="4237225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b="1">
                <a:solidFill>
                  <a:srgbClr val="085B7D"/>
                </a:solidFill>
                <a:latin typeface="Arimo Bold"/>
                <a:ea typeface="Arimo Bold"/>
                <a:cs typeface="Arimo Bold"/>
                <a:sym typeface="Arimo Bold"/>
              </a:rPr>
              <a:t>RESILIENCIA UGANDA LTD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678971" y="7691734"/>
            <a:ext cx="469017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254061"/>
                </a:solidFill>
                <a:latin typeface="Arimo"/>
                <a:ea typeface="Arimo"/>
                <a:cs typeface="Arimo"/>
                <a:sym typeface="Arimo"/>
              </a:rPr>
              <a:t>Solar Powered irrigation Solutions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305416" y="8324319"/>
            <a:ext cx="5284885" cy="509732"/>
            <a:chOff x="0" y="-94689"/>
            <a:chExt cx="7046513" cy="679642"/>
          </a:xfrm>
        </p:grpSpPr>
        <p:grpSp>
          <p:nvGrpSpPr>
            <p:cNvPr id="30" name="Group 30"/>
            <p:cNvGrpSpPr/>
            <p:nvPr/>
          </p:nvGrpSpPr>
          <p:grpSpPr>
            <a:xfrm>
              <a:off x="499909" y="0"/>
              <a:ext cx="6546604" cy="584953"/>
              <a:chOff x="0" y="0"/>
              <a:chExt cx="1317083" cy="117684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317083" cy="117684"/>
              </a:xfrm>
              <a:custGeom>
                <a:avLst/>
                <a:gdLst/>
                <a:ahLst/>
                <a:cxnLst/>
                <a:rect l="l" t="t" r="r" b="b"/>
                <a:pathLst>
                  <a:path w="1317083" h="117684">
                    <a:moveTo>
                      <a:pt x="58842" y="0"/>
                    </a:moveTo>
                    <a:lnTo>
                      <a:pt x="1258241" y="0"/>
                    </a:lnTo>
                    <a:cubicBezTo>
                      <a:pt x="1290739" y="0"/>
                      <a:pt x="1317083" y="26345"/>
                      <a:pt x="1317083" y="58842"/>
                    </a:cubicBezTo>
                    <a:lnTo>
                      <a:pt x="1317083" y="58842"/>
                    </a:lnTo>
                    <a:cubicBezTo>
                      <a:pt x="1317083" y="74448"/>
                      <a:pt x="1310884" y="89415"/>
                      <a:pt x="1299849" y="100450"/>
                    </a:cubicBezTo>
                    <a:cubicBezTo>
                      <a:pt x="1288814" y="111485"/>
                      <a:pt x="1273847" y="117684"/>
                      <a:pt x="1258241" y="117684"/>
                    </a:cubicBezTo>
                    <a:lnTo>
                      <a:pt x="58842" y="117684"/>
                    </a:lnTo>
                    <a:cubicBezTo>
                      <a:pt x="43236" y="117684"/>
                      <a:pt x="28270" y="111485"/>
                      <a:pt x="17234" y="100450"/>
                    </a:cubicBezTo>
                    <a:cubicBezTo>
                      <a:pt x="6199" y="89415"/>
                      <a:pt x="0" y="74448"/>
                      <a:pt x="0" y="58842"/>
                    </a:cubicBezTo>
                    <a:lnTo>
                      <a:pt x="0" y="58842"/>
                    </a:lnTo>
                    <a:cubicBezTo>
                      <a:pt x="0" y="43236"/>
                      <a:pt x="6199" y="28270"/>
                      <a:pt x="17234" y="17234"/>
                    </a:cubicBezTo>
                    <a:cubicBezTo>
                      <a:pt x="28270" y="6199"/>
                      <a:pt x="43236" y="0"/>
                      <a:pt x="58842" y="0"/>
                    </a:cubicBezTo>
                    <a:close/>
                  </a:path>
                </a:pathLst>
              </a:custGeom>
              <a:solidFill>
                <a:srgbClr val="1D6079"/>
              </a:solidFill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0" y="-19050"/>
                <a:ext cx="1317083" cy="136734"/>
              </a:xfrm>
              <a:prstGeom prst="rect">
                <a:avLst/>
              </a:prstGeom>
            </p:spPr>
            <p:txBody>
              <a:bodyPr lIns="49208" tIns="49208" rIns="49208" bIns="49208" rtlCol="0" anchor="ctr"/>
              <a:lstStyle/>
              <a:p>
                <a:pPr algn="ctr">
                  <a:lnSpc>
                    <a:spcPts val="2025"/>
                  </a:lnSpc>
                </a:pPr>
                <a:endParaRPr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0" y="-94689"/>
              <a:ext cx="3822567" cy="679642"/>
              <a:chOff x="0" y="-19050"/>
              <a:chExt cx="769046" cy="136734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769046" cy="117684"/>
              </a:xfrm>
              <a:custGeom>
                <a:avLst/>
                <a:gdLst/>
                <a:ahLst/>
                <a:cxnLst/>
                <a:rect l="l" t="t" r="r" b="b"/>
                <a:pathLst>
                  <a:path w="769046" h="117684">
                    <a:moveTo>
                      <a:pt x="58842" y="0"/>
                    </a:moveTo>
                    <a:lnTo>
                      <a:pt x="710204" y="0"/>
                    </a:lnTo>
                    <a:cubicBezTo>
                      <a:pt x="725810" y="0"/>
                      <a:pt x="740776" y="6199"/>
                      <a:pt x="751811" y="17234"/>
                    </a:cubicBezTo>
                    <a:cubicBezTo>
                      <a:pt x="762846" y="28270"/>
                      <a:pt x="769046" y="43236"/>
                      <a:pt x="769046" y="58842"/>
                    </a:cubicBezTo>
                    <a:lnTo>
                      <a:pt x="769046" y="58842"/>
                    </a:lnTo>
                    <a:cubicBezTo>
                      <a:pt x="769046" y="91340"/>
                      <a:pt x="742701" y="117684"/>
                      <a:pt x="710204" y="117684"/>
                    </a:cubicBezTo>
                    <a:lnTo>
                      <a:pt x="58842" y="117684"/>
                    </a:lnTo>
                    <a:cubicBezTo>
                      <a:pt x="43236" y="117684"/>
                      <a:pt x="28270" y="111485"/>
                      <a:pt x="17234" y="100450"/>
                    </a:cubicBezTo>
                    <a:cubicBezTo>
                      <a:pt x="6199" y="89415"/>
                      <a:pt x="0" y="74448"/>
                      <a:pt x="0" y="58842"/>
                    </a:cubicBezTo>
                    <a:lnTo>
                      <a:pt x="0" y="58842"/>
                    </a:lnTo>
                    <a:cubicBezTo>
                      <a:pt x="0" y="43236"/>
                      <a:pt x="6199" y="28270"/>
                      <a:pt x="17234" y="17234"/>
                    </a:cubicBezTo>
                    <a:cubicBezTo>
                      <a:pt x="28270" y="6199"/>
                      <a:pt x="43236" y="0"/>
                      <a:pt x="58842" y="0"/>
                    </a:cubicBezTo>
                    <a:close/>
                  </a:path>
                </a:pathLst>
              </a:custGeom>
              <a:solidFill>
                <a:srgbClr val="D0DFE3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19050"/>
                <a:ext cx="769046" cy="136734"/>
              </a:xfrm>
              <a:prstGeom prst="rect">
                <a:avLst/>
              </a:prstGeom>
            </p:spPr>
            <p:txBody>
              <a:bodyPr lIns="49208" tIns="49208" rIns="49208" bIns="49208" rtlCol="0" anchor="ctr"/>
              <a:lstStyle/>
              <a:p>
                <a:pPr algn="ctr">
                  <a:lnSpc>
                    <a:spcPts val="2025"/>
                  </a:lnSpc>
                </a:pPr>
                <a:endParaRPr dirty="0"/>
              </a:p>
            </p:txBody>
          </p:sp>
        </p:grpSp>
        <p:sp>
          <p:nvSpPr>
            <p:cNvPr id="36" name="AutoShape 36"/>
            <p:cNvSpPr/>
            <p:nvPr/>
          </p:nvSpPr>
          <p:spPr>
            <a:xfrm flipV="1">
              <a:off x="2510712" y="118692"/>
              <a:ext cx="0" cy="369500"/>
            </a:xfrm>
            <a:prstGeom prst="line">
              <a:avLst/>
            </a:prstGeom>
            <a:ln w="25400" cap="flat">
              <a:solidFill>
                <a:srgbClr val="1D607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7" name="AutoShape 37"/>
            <p:cNvSpPr/>
            <p:nvPr/>
          </p:nvSpPr>
          <p:spPr>
            <a:xfrm flipV="1">
              <a:off x="1233870" y="118692"/>
              <a:ext cx="0" cy="369500"/>
            </a:xfrm>
            <a:prstGeom prst="line">
              <a:avLst/>
            </a:prstGeom>
            <a:ln w="25400" cap="flat">
              <a:solidFill>
                <a:srgbClr val="1D607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8" name="Freeform 38"/>
            <p:cNvSpPr/>
            <p:nvPr/>
          </p:nvSpPr>
          <p:spPr>
            <a:xfrm>
              <a:off x="2959606" y="118692"/>
              <a:ext cx="363052" cy="363052"/>
            </a:xfrm>
            <a:custGeom>
              <a:avLst/>
              <a:gdLst/>
              <a:ahLst/>
              <a:cxnLst/>
              <a:rect l="l" t="t" r="r" b="b"/>
              <a:pathLst>
                <a:path w="363052" h="363052">
                  <a:moveTo>
                    <a:pt x="0" y="0"/>
                  </a:moveTo>
                  <a:lnTo>
                    <a:pt x="363052" y="0"/>
                  </a:lnTo>
                  <a:lnTo>
                    <a:pt x="363052" y="363052"/>
                  </a:lnTo>
                  <a:lnTo>
                    <a:pt x="0" y="363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>
              <a:off x="499909" y="136984"/>
              <a:ext cx="363724" cy="363724"/>
            </a:xfrm>
            <a:custGeom>
              <a:avLst/>
              <a:gdLst/>
              <a:ahLst/>
              <a:cxnLst/>
              <a:rect l="l" t="t" r="r" b="b"/>
              <a:pathLst>
                <a:path w="363724" h="363724">
                  <a:moveTo>
                    <a:pt x="0" y="0"/>
                  </a:moveTo>
                  <a:lnTo>
                    <a:pt x="363724" y="0"/>
                  </a:lnTo>
                  <a:lnTo>
                    <a:pt x="363724" y="363725"/>
                  </a:lnTo>
                  <a:lnTo>
                    <a:pt x="0" y="363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0" name="Freeform 40"/>
            <p:cNvSpPr/>
            <p:nvPr/>
          </p:nvSpPr>
          <p:spPr>
            <a:xfrm>
              <a:off x="1677369" y="170622"/>
              <a:ext cx="296448" cy="296448"/>
            </a:xfrm>
            <a:custGeom>
              <a:avLst/>
              <a:gdLst/>
              <a:ahLst/>
              <a:cxnLst/>
              <a:rect l="l" t="t" r="r" b="b"/>
              <a:pathLst>
                <a:path w="296448" h="296448">
                  <a:moveTo>
                    <a:pt x="0" y="0"/>
                  </a:moveTo>
                  <a:lnTo>
                    <a:pt x="296448" y="0"/>
                  </a:lnTo>
                  <a:lnTo>
                    <a:pt x="296448" y="296449"/>
                  </a:lnTo>
                  <a:lnTo>
                    <a:pt x="0" y="296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4222305" y="40310"/>
              <a:ext cx="2157137" cy="4414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85"/>
                </a:lnSpc>
              </a:pPr>
              <a:r>
                <a:rPr lang="en-US" sz="1989">
                  <a:solidFill>
                    <a:srgbClr val="FCFDFD"/>
                  </a:solidFill>
                  <a:latin typeface="Tahoma"/>
                  <a:ea typeface="Tahoma"/>
                  <a:cs typeface="Tahoma"/>
                  <a:sym typeface="Tahoma"/>
                </a:rPr>
                <a:t>@resilienciaug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8356" y="1824425"/>
            <a:ext cx="5718460" cy="7717226"/>
            <a:chOff x="0" y="0"/>
            <a:chExt cx="332567" cy="44880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2567" cy="448809"/>
            </a:xfrm>
            <a:custGeom>
              <a:avLst/>
              <a:gdLst/>
              <a:ahLst/>
              <a:cxnLst/>
              <a:rect l="l" t="t" r="r" b="b"/>
              <a:pathLst>
                <a:path w="332567" h="448809">
                  <a:moveTo>
                    <a:pt x="129367" y="0"/>
                  </a:moveTo>
                  <a:lnTo>
                    <a:pt x="0" y="0"/>
                  </a:lnTo>
                  <a:lnTo>
                    <a:pt x="0" y="448809"/>
                  </a:lnTo>
                  <a:lnTo>
                    <a:pt x="129367" y="448809"/>
                  </a:lnTo>
                  <a:lnTo>
                    <a:pt x="332567" y="224405"/>
                  </a:lnTo>
                  <a:lnTo>
                    <a:pt x="129367" y="0"/>
                  </a:lnTo>
                  <a:close/>
                </a:path>
              </a:pathLst>
            </a:custGeom>
            <a:solidFill>
              <a:srgbClr val="1D607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8267" cy="458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8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117168" y="236912"/>
            <a:ext cx="10895617" cy="667365"/>
            <a:chOff x="0" y="0"/>
            <a:chExt cx="14527489" cy="889820"/>
          </a:xfrm>
        </p:grpSpPr>
        <p:sp>
          <p:nvSpPr>
            <p:cNvPr id="6" name="AutoShape 6"/>
            <p:cNvSpPr/>
            <p:nvPr/>
          </p:nvSpPr>
          <p:spPr>
            <a:xfrm flipH="1" flipV="1">
              <a:off x="4377352" y="0"/>
              <a:ext cx="0" cy="889820"/>
            </a:xfrm>
            <a:prstGeom prst="line">
              <a:avLst/>
            </a:prstGeom>
            <a:ln w="50800" cap="flat">
              <a:solidFill>
                <a:srgbClr val="B3D9E2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4955781" y="455"/>
              <a:ext cx="9571708" cy="7694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750" b="1" dirty="0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Icebreaker &amp; Key Objectives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28966"/>
              <a:ext cx="3945552" cy="476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59"/>
                </a:lnSpc>
              </a:pPr>
              <a:r>
                <a:rPr lang="en-US" sz="2299" b="1">
                  <a:solidFill>
                    <a:srgbClr val="00627B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SESSION OVERVIEW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79093" y="2532388"/>
            <a:ext cx="6747873" cy="6014427"/>
            <a:chOff x="0" y="0"/>
            <a:chExt cx="8997165" cy="8019235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475252"/>
              <a:ext cx="8997165" cy="7543983"/>
              <a:chOff x="0" y="0"/>
              <a:chExt cx="1851723" cy="1552641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851723" cy="1552641"/>
              </a:xfrm>
              <a:custGeom>
                <a:avLst/>
                <a:gdLst/>
                <a:ahLst/>
                <a:cxnLst/>
                <a:rect l="l" t="t" r="r" b="b"/>
                <a:pathLst>
                  <a:path w="1851723" h="1552641">
                    <a:moveTo>
                      <a:pt x="28683" y="0"/>
                    </a:moveTo>
                    <a:lnTo>
                      <a:pt x="1823041" y="0"/>
                    </a:lnTo>
                    <a:cubicBezTo>
                      <a:pt x="1830648" y="0"/>
                      <a:pt x="1837943" y="3022"/>
                      <a:pt x="1843322" y="8401"/>
                    </a:cubicBezTo>
                    <a:cubicBezTo>
                      <a:pt x="1848701" y="13780"/>
                      <a:pt x="1851723" y="21076"/>
                      <a:pt x="1851723" y="28683"/>
                    </a:cubicBezTo>
                    <a:lnTo>
                      <a:pt x="1851723" y="1523959"/>
                    </a:lnTo>
                    <a:cubicBezTo>
                      <a:pt x="1851723" y="1531566"/>
                      <a:pt x="1848701" y="1538861"/>
                      <a:pt x="1843322" y="1544240"/>
                    </a:cubicBezTo>
                    <a:cubicBezTo>
                      <a:pt x="1837943" y="1549619"/>
                      <a:pt x="1830648" y="1552641"/>
                      <a:pt x="1823041" y="1552641"/>
                    </a:cubicBezTo>
                    <a:lnTo>
                      <a:pt x="28683" y="1552641"/>
                    </a:lnTo>
                    <a:cubicBezTo>
                      <a:pt x="12842" y="1552641"/>
                      <a:pt x="0" y="1539800"/>
                      <a:pt x="0" y="1523959"/>
                    </a:cubicBezTo>
                    <a:lnTo>
                      <a:pt x="0" y="28683"/>
                    </a:lnTo>
                    <a:cubicBezTo>
                      <a:pt x="0" y="21076"/>
                      <a:pt x="3022" y="13780"/>
                      <a:pt x="8401" y="8401"/>
                    </a:cubicBezTo>
                    <a:cubicBezTo>
                      <a:pt x="13780" y="3022"/>
                      <a:pt x="21076" y="0"/>
                      <a:pt x="286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19050"/>
                <a:ext cx="1851723" cy="1571691"/>
              </a:xfrm>
              <a:prstGeom prst="rect">
                <a:avLst/>
              </a:prstGeom>
            </p:spPr>
            <p:txBody>
              <a:bodyPr lIns="46752" tIns="46752" rIns="46752" bIns="46752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0" y="0"/>
              <a:ext cx="8997165" cy="2263433"/>
              <a:chOff x="0" y="0"/>
              <a:chExt cx="1851723" cy="465841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851723" cy="465841"/>
              </a:xfrm>
              <a:custGeom>
                <a:avLst/>
                <a:gdLst/>
                <a:ahLst/>
                <a:cxnLst/>
                <a:rect l="l" t="t" r="r" b="b"/>
                <a:pathLst>
                  <a:path w="1851723" h="465841">
                    <a:moveTo>
                      <a:pt x="22946" y="0"/>
                    </a:moveTo>
                    <a:lnTo>
                      <a:pt x="1828777" y="0"/>
                    </a:lnTo>
                    <a:cubicBezTo>
                      <a:pt x="1834863" y="0"/>
                      <a:pt x="1840699" y="2418"/>
                      <a:pt x="1845003" y="6721"/>
                    </a:cubicBezTo>
                    <a:cubicBezTo>
                      <a:pt x="1849306" y="11024"/>
                      <a:pt x="1851723" y="16861"/>
                      <a:pt x="1851723" y="22946"/>
                    </a:cubicBezTo>
                    <a:lnTo>
                      <a:pt x="1851723" y="442895"/>
                    </a:lnTo>
                    <a:cubicBezTo>
                      <a:pt x="1851723" y="455568"/>
                      <a:pt x="1841450" y="465841"/>
                      <a:pt x="1828777" y="465841"/>
                    </a:cubicBezTo>
                    <a:lnTo>
                      <a:pt x="22946" y="465841"/>
                    </a:lnTo>
                    <a:cubicBezTo>
                      <a:pt x="10273" y="465841"/>
                      <a:pt x="0" y="455568"/>
                      <a:pt x="0" y="442895"/>
                    </a:cubicBezTo>
                    <a:lnTo>
                      <a:pt x="0" y="22946"/>
                    </a:lnTo>
                    <a:cubicBezTo>
                      <a:pt x="0" y="10273"/>
                      <a:pt x="10273" y="0"/>
                      <a:pt x="22946" y="0"/>
                    </a:cubicBezTo>
                    <a:close/>
                  </a:path>
                </a:pathLst>
              </a:custGeom>
              <a:solidFill>
                <a:srgbClr val="054762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19050"/>
                <a:ext cx="1851723" cy="484891"/>
              </a:xfrm>
              <a:prstGeom prst="rect">
                <a:avLst/>
              </a:prstGeom>
            </p:spPr>
            <p:txBody>
              <a:bodyPr lIns="46752" tIns="46752" rIns="46752" bIns="46752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2317555" y="5062583"/>
            <a:ext cx="5670948" cy="2214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1"/>
              </a:lnSpc>
            </a:pPr>
            <a:r>
              <a:rPr lang="en-US" sz="3377" b="1" dirty="0">
                <a:solidFill>
                  <a:srgbClr val="054762"/>
                </a:solidFill>
                <a:latin typeface="Arimo Bold"/>
                <a:ea typeface="Arimo Bold"/>
                <a:cs typeface="Arimo Bold"/>
                <a:sym typeface="Arimo Bold"/>
              </a:rPr>
              <a:t>"Show of hands: How many have seen a portable, small scale solar pumping kit sitting unused in the field?” 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2358545" y="3113734"/>
            <a:ext cx="5713007" cy="671844"/>
            <a:chOff x="0" y="0"/>
            <a:chExt cx="7617343" cy="895792"/>
          </a:xfrm>
        </p:grpSpPr>
        <p:sp>
          <p:nvSpPr>
            <p:cNvPr id="19" name="Freeform 19"/>
            <p:cNvSpPr/>
            <p:nvPr/>
          </p:nvSpPr>
          <p:spPr>
            <a:xfrm>
              <a:off x="6895530" y="86989"/>
              <a:ext cx="721814" cy="721814"/>
            </a:xfrm>
            <a:custGeom>
              <a:avLst/>
              <a:gdLst/>
              <a:ahLst/>
              <a:cxnLst/>
              <a:rect l="l" t="t" r="r" b="b"/>
              <a:pathLst>
                <a:path w="721814" h="721814">
                  <a:moveTo>
                    <a:pt x="0" y="0"/>
                  </a:moveTo>
                  <a:lnTo>
                    <a:pt x="721813" y="0"/>
                  </a:lnTo>
                  <a:lnTo>
                    <a:pt x="721813" y="721814"/>
                  </a:lnTo>
                  <a:lnTo>
                    <a:pt x="0" y="721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66675"/>
              <a:ext cx="6895530" cy="829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66"/>
                </a:lnSpc>
              </a:pPr>
              <a:r>
                <a:rPr lang="en-US" sz="4466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AUDIENCE POLL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929885" y="2835845"/>
            <a:ext cx="7579023" cy="1157882"/>
            <a:chOff x="0" y="0"/>
            <a:chExt cx="10105363" cy="1543843"/>
          </a:xfrm>
        </p:grpSpPr>
        <p:grpSp>
          <p:nvGrpSpPr>
            <p:cNvPr id="22" name="Group 22"/>
            <p:cNvGrpSpPr/>
            <p:nvPr/>
          </p:nvGrpSpPr>
          <p:grpSpPr>
            <a:xfrm>
              <a:off x="696670" y="0"/>
              <a:ext cx="9408693" cy="1543843"/>
              <a:chOff x="0" y="0"/>
              <a:chExt cx="2198038" cy="360669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2198038" cy="360669"/>
              </a:xfrm>
              <a:custGeom>
                <a:avLst/>
                <a:gdLst/>
                <a:ahLst/>
                <a:cxnLst/>
                <a:rect l="l" t="t" r="r" b="b"/>
                <a:pathLst>
                  <a:path w="2198038" h="360669">
                    <a:moveTo>
                      <a:pt x="27428" y="0"/>
                    </a:moveTo>
                    <a:lnTo>
                      <a:pt x="2170610" y="0"/>
                    </a:lnTo>
                    <a:cubicBezTo>
                      <a:pt x="2185758" y="0"/>
                      <a:pt x="2198038" y="12280"/>
                      <a:pt x="2198038" y="27428"/>
                    </a:cubicBezTo>
                    <a:lnTo>
                      <a:pt x="2198038" y="333241"/>
                    </a:lnTo>
                    <a:cubicBezTo>
                      <a:pt x="2198038" y="348389"/>
                      <a:pt x="2185758" y="360669"/>
                      <a:pt x="2170610" y="360669"/>
                    </a:cubicBezTo>
                    <a:lnTo>
                      <a:pt x="27428" y="360669"/>
                    </a:lnTo>
                    <a:cubicBezTo>
                      <a:pt x="12280" y="360669"/>
                      <a:pt x="0" y="348389"/>
                      <a:pt x="0" y="333241"/>
                    </a:cubicBezTo>
                    <a:lnTo>
                      <a:pt x="0" y="27428"/>
                    </a:lnTo>
                    <a:cubicBezTo>
                      <a:pt x="0" y="12280"/>
                      <a:pt x="12280" y="0"/>
                      <a:pt x="274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19050"/>
                <a:ext cx="2198038" cy="379719"/>
              </a:xfrm>
              <a:prstGeom prst="rect">
                <a:avLst/>
              </a:prstGeom>
            </p:spPr>
            <p:txBody>
              <a:bodyPr lIns="51549" tIns="51549" rIns="51549" bIns="51549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0" y="211238"/>
              <a:ext cx="1121366" cy="1121366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0F0F4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8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57621" y="298179"/>
              <a:ext cx="806124" cy="974893"/>
              <a:chOff x="0" y="0"/>
              <a:chExt cx="630086" cy="7620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630086" cy="762000"/>
              </a:xfrm>
              <a:custGeom>
                <a:avLst/>
                <a:gdLst/>
                <a:ahLst/>
                <a:cxnLst/>
                <a:rect l="l" t="t" r="r" b="b"/>
                <a:pathLst>
                  <a:path w="630086" h="762000">
                    <a:moveTo>
                      <a:pt x="0" y="0"/>
                    </a:moveTo>
                    <a:lnTo>
                      <a:pt x="630086" y="0"/>
                    </a:lnTo>
                    <a:lnTo>
                      <a:pt x="630086" y="762000"/>
                    </a:lnTo>
                    <a:lnTo>
                      <a:pt x="0" y="762000"/>
                    </a:lnTo>
                    <a:close/>
                  </a:path>
                </a:pathLst>
              </a:custGeom>
              <a:blipFill>
                <a:blip r:embed="rId3">
                  <a:alphaModFix amt="0"/>
                </a:blip>
                <a:stretch>
                  <a:fillRect l="-49346" r="-160983"/>
                </a:stretch>
              </a:blipFill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28575"/>
                <a:ext cx="630086" cy="79057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4320"/>
                  </a:lnSpc>
                </a:pPr>
                <a:r>
                  <a:rPr lang="en-US" sz="3600" b="1">
                    <a:solidFill>
                      <a:srgbClr val="00627B"/>
                    </a:solidFill>
                    <a:latin typeface="Arimo Bold"/>
                    <a:ea typeface="Arimo Bold"/>
                    <a:cs typeface="Arimo Bold"/>
                    <a:sym typeface="Arimo Bold"/>
                  </a:rPr>
                  <a:t>1</a:t>
                </a:r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1363449" y="888610"/>
              <a:ext cx="8093692" cy="3844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70"/>
                </a:lnSpc>
              </a:pPr>
              <a:r>
                <a:rPr lang="en-US" sz="1808">
                  <a:solidFill>
                    <a:srgbClr val="506870"/>
                  </a:solidFill>
                  <a:latin typeface="Arimo"/>
                  <a:ea typeface="Arimo"/>
                  <a:cs typeface="Arimo"/>
                  <a:sym typeface="Arimo"/>
                </a:rPr>
                <a:t>Contrast 5 years in Uganda with 2.5 years in SE Asia.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363449" y="220400"/>
              <a:ext cx="3816104" cy="577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Market Realities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929885" y="4252388"/>
            <a:ext cx="7579023" cy="1157882"/>
            <a:chOff x="0" y="0"/>
            <a:chExt cx="10105363" cy="1543843"/>
          </a:xfrm>
        </p:grpSpPr>
        <p:grpSp>
          <p:nvGrpSpPr>
            <p:cNvPr id="34" name="Group 34"/>
            <p:cNvGrpSpPr/>
            <p:nvPr/>
          </p:nvGrpSpPr>
          <p:grpSpPr>
            <a:xfrm>
              <a:off x="696670" y="0"/>
              <a:ext cx="9408693" cy="1543843"/>
              <a:chOff x="0" y="0"/>
              <a:chExt cx="2198038" cy="360669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2198038" cy="360669"/>
              </a:xfrm>
              <a:custGeom>
                <a:avLst/>
                <a:gdLst/>
                <a:ahLst/>
                <a:cxnLst/>
                <a:rect l="l" t="t" r="r" b="b"/>
                <a:pathLst>
                  <a:path w="2198038" h="360669">
                    <a:moveTo>
                      <a:pt x="27428" y="0"/>
                    </a:moveTo>
                    <a:lnTo>
                      <a:pt x="2170610" y="0"/>
                    </a:lnTo>
                    <a:cubicBezTo>
                      <a:pt x="2185758" y="0"/>
                      <a:pt x="2198038" y="12280"/>
                      <a:pt x="2198038" y="27428"/>
                    </a:cubicBezTo>
                    <a:lnTo>
                      <a:pt x="2198038" y="333241"/>
                    </a:lnTo>
                    <a:cubicBezTo>
                      <a:pt x="2198038" y="348389"/>
                      <a:pt x="2185758" y="360669"/>
                      <a:pt x="2170610" y="360669"/>
                    </a:cubicBezTo>
                    <a:lnTo>
                      <a:pt x="27428" y="360669"/>
                    </a:lnTo>
                    <a:cubicBezTo>
                      <a:pt x="12280" y="360669"/>
                      <a:pt x="0" y="348389"/>
                      <a:pt x="0" y="333241"/>
                    </a:cubicBezTo>
                    <a:lnTo>
                      <a:pt x="0" y="27428"/>
                    </a:lnTo>
                    <a:cubicBezTo>
                      <a:pt x="0" y="12280"/>
                      <a:pt x="12280" y="0"/>
                      <a:pt x="274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19050"/>
                <a:ext cx="2198038" cy="379719"/>
              </a:xfrm>
              <a:prstGeom prst="rect">
                <a:avLst/>
              </a:prstGeom>
            </p:spPr>
            <p:txBody>
              <a:bodyPr lIns="51549" tIns="51549" rIns="51549" bIns="51549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0" y="211238"/>
              <a:ext cx="1121366" cy="1121366"/>
              <a:chOff x="0" y="0"/>
              <a:chExt cx="812800" cy="81280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1D794"/>
              </a:solidFill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89"/>
                  </a:lnSpc>
                </a:pPr>
                <a:endParaRPr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57621" y="281998"/>
              <a:ext cx="806124" cy="974893"/>
              <a:chOff x="0" y="0"/>
              <a:chExt cx="630086" cy="76200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630086" cy="762000"/>
              </a:xfrm>
              <a:custGeom>
                <a:avLst/>
                <a:gdLst/>
                <a:ahLst/>
                <a:cxnLst/>
                <a:rect l="l" t="t" r="r" b="b"/>
                <a:pathLst>
                  <a:path w="630086" h="762000">
                    <a:moveTo>
                      <a:pt x="0" y="0"/>
                    </a:moveTo>
                    <a:lnTo>
                      <a:pt x="630086" y="0"/>
                    </a:lnTo>
                    <a:lnTo>
                      <a:pt x="630086" y="762000"/>
                    </a:lnTo>
                    <a:lnTo>
                      <a:pt x="0" y="762000"/>
                    </a:lnTo>
                    <a:close/>
                  </a:path>
                </a:pathLst>
              </a:custGeom>
              <a:blipFill>
                <a:blip r:embed="rId3">
                  <a:alphaModFix amt="0"/>
                </a:blip>
                <a:stretch>
                  <a:fillRect l="-49346" r="-160983"/>
                </a:stretch>
              </a:blipFill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0" y="-28575"/>
                <a:ext cx="630086" cy="79057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4320"/>
                  </a:lnSpc>
                </a:pPr>
                <a:r>
                  <a:rPr lang="en-US" sz="3600" b="1">
                    <a:solidFill>
                      <a:srgbClr val="8A6400"/>
                    </a:solidFill>
                    <a:latin typeface="Arimo Bold"/>
                    <a:ea typeface="Arimo Bold"/>
                    <a:cs typeface="Arimo Bold"/>
                    <a:sym typeface="Arimo Bold"/>
                  </a:rPr>
                  <a:t>2</a:t>
                </a:r>
              </a:p>
            </p:txBody>
          </p:sp>
        </p:grpSp>
        <p:sp>
          <p:nvSpPr>
            <p:cNvPr id="43" name="TextBox 43"/>
            <p:cNvSpPr txBox="1"/>
            <p:nvPr/>
          </p:nvSpPr>
          <p:spPr>
            <a:xfrm>
              <a:off x="1363449" y="888610"/>
              <a:ext cx="8741914" cy="3844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70"/>
                </a:lnSpc>
              </a:pPr>
              <a:r>
                <a:rPr lang="en-US" sz="1808">
                  <a:solidFill>
                    <a:srgbClr val="506870"/>
                  </a:solidFill>
                  <a:latin typeface="Arimo"/>
                  <a:ea typeface="Arimo"/>
                  <a:cs typeface="Arimo"/>
                  <a:sym typeface="Arimo"/>
                </a:rPr>
                <a:t>Examine why the pump kit is only ~25–30% of total system cost.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363449" y="220400"/>
              <a:ext cx="6747085" cy="577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The True Cost Breakdown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929885" y="5668932"/>
            <a:ext cx="7579023" cy="1157882"/>
            <a:chOff x="0" y="0"/>
            <a:chExt cx="10105363" cy="1543843"/>
          </a:xfrm>
        </p:grpSpPr>
        <p:grpSp>
          <p:nvGrpSpPr>
            <p:cNvPr id="46" name="Group 46"/>
            <p:cNvGrpSpPr/>
            <p:nvPr/>
          </p:nvGrpSpPr>
          <p:grpSpPr>
            <a:xfrm>
              <a:off x="696670" y="0"/>
              <a:ext cx="9408693" cy="1543843"/>
              <a:chOff x="0" y="0"/>
              <a:chExt cx="2198038" cy="360669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2198038" cy="360669"/>
              </a:xfrm>
              <a:custGeom>
                <a:avLst/>
                <a:gdLst/>
                <a:ahLst/>
                <a:cxnLst/>
                <a:rect l="l" t="t" r="r" b="b"/>
                <a:pathLst>
                  <a:path w="2198038" h="360669">
                    <a:moveTo>
                      <a:pt x="27428" y="0"/>
                    </a:moveTo>
                    <a:lnTo>
                      <a:pt x="2170610" y="0"/>
                    </a:lnTo>
                    <a:cubicBezTo>
                      <a:pt x="2185758" y="0"/>
                      <a:pt x="2198038" y="12280"/>
                      <a:pt x="2198038" y="27428"/>
                    </a:cubicBezTo>
                    <a:lnTo>
                      <a:pt x="2198038" y="333241"/>
                    </a:lnTo>
                    <a:cubicBezTo>
                      <a:pt x="2198038" y="348389"/>
                      <a:pt x="2185758" y="360669"/>
                      <a:pt x="2170610" y="360669"/>
                    </a:cubicBezTo>
                    <a:lnTo>
                      <a:pt x="27428" y="360669"/>
                    </a:lnTo>
                    <a:cubicBezTo>
                      <a:pt x="12280" y="360669"/>
                      <a:pt x="0" y="348389"/>
                      <a:pt x="0" y="333241"/>
                    </a:cubicBezTo>
                    <a:lnTo>
                      <a:pt x="0" y="27428"/>
                    </a:lnTo>
                    <a:cubicBezTo>
                      <a:pt x="0" y="12280"/>
                      <a:pt x="12280" y="0"/>
                      <a:pt x="274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0" y="-19050"/>
                <a:ext cx="2198038" cy="379719"/>
              </a:xfrm>
              <a:prstGeom prst="rect">
                <a:avLst/>
              </a:prstGeom>
            </p:spPr>
            <p:txBody>
              <a:bodyPr lIns="51549" tIns="51549" rIns="51549" bIns="51549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0" y="211238"/>
              <a:ext cx="1121366" cy="1121366"/>
              <a:chOff x="0" y="0"/>
              <a:chExt cx="812800" cy="812800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0F0F4"/>
              </a:solidFill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89"/>
                  </a:lnSpc>
                </a:pPr>
                <a:endParaRPr/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157621" y="310715"/>
              <a:ext cx="806124" cy="974893"/>
              <a:chOff x="0" y="0"/>
              <a:chExt cx="630086" cy="762000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630086" cy="762000"/>
              </a:xfrm>
              <a:custGeom>
                <a:avLst/>
                <a:gdLst/>
                <a:ahLst/>
                <a:cxnLst/>
                <a:rect l="l" t="t" r="r" b="b"/>
                <a:pathLst>
                  <a:path w="630086" h="762000">
                    <a:moveTo>
                      <a:pt x="0" y="0"/>
                    </a:moveTo>
                    <a:lnTo>
                      <a:pt x="630086" y="0"/>
                    </a:lnTo>
                    <a:lnTo>
                      <a:pt x="630086" y="762000"/>
                    </a:lnTo>
                    <a:lnTo>
                      <a:pt x="0" y="762000"/>
                    </a:lnTo>
                    <a:close/>
                  </a:path>
                </a:pathLst>
              </a:custGeom>
              <a:blipFill>
                <a:blip r:embed="rId3">
                  <a:alphaModFix amt="0"/>
                </a:blip>
                <a:stretch>
                  <a:fillRect l="-49346" r="-160983"/>
                </a:stretch>
              </a:blipFill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0" y="-28575"/>
                <a:ext cx="630086" cy="79057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4320"/>
                  </a:lnSpc>
                </a:pPr>
                <a:r>
                  <a:rPr lang="en-US" sz="3600" b="1">
                    <a:solidFill>
                      <a:srgbClr val="054762"/>
                    </a:solidFill>
                    <a:latin typeface="Arimo Bold"/>
                    <a:ea typeface="Arimo Bold"/>
                    <a:cs typeface="Arimo Bold"/>
                    <a:sym typeface="Arimo Bold"/>
                  </a:rPr>
                  <a:t>3</a:t>
                </a:r>
              </a:p>
            </p:txBody>
          </p:sp>
        </p:grpSp>
        <p:sp>
          <p:nvSpPr>
            <p:cNvPr id="55" name="TextBox 55"/>
            <p:cNvSpPr txBox="1"/>
            <p:nvPr/>
          </p:nvSpPr>
          <p:spPr>
            <a:xfrm>
              <a:off x="1363449" y="888610"/>
              <a:ext cx="8741914" cy="3844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70"/>
                </a:lnSpc>
              </a:pPr>
              <a:r>
                <a:rPr lang="en-US" sz="1808">
                  <a:solidFill>
                    <a:srgbClr val="506870"/>
                  </a:solidFill>
                  <a:latin typeface="Arimo"/>
                  <a:ea typeface="Arimo"/>
                  <a:cs typeface="Arimo"/>
                  <a:sym typeface="Arimo"/>
                </a:rPr>
                <a:t>Permanent infrastructure with low-cost direct sourcing.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1363449" y="220400"/>
              <a:ext cx="6367782" cy="577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The Resiliencia Model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929885" y="7085476"/>
            <a:ext cx="7579023" cy="1157882"/>
            <a:chOff x="0" y="0"/>
            <a:chExt cx="10105363" cy="1543843"/>
          </a:xfrm>
        </p:grpSpPr>
        <p:grpSp>
          <p:nvGrpSpPr>
            <p:cNvPr id="58" name="Group 58"/>
            <p:cNvGrpSpPr/>
            <p:nvPr/>
          </p:nvGrpSpPr>
          <p:grpSpPr>
            <a:xfrm>
              <a:off x="696670" y="0"/>
              <a:ext cx="9408693" cy="1543843"/>
              <a:chOff x="0" y="0"/>
              <a:chExt cx="2198038" cy="360669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2198038" cy="360669"/>
              </a:xfrm>
              <a:custGeom>
                <a:avLst/>
                <a:gdLst/>
                <a:ahLst/>
                <a:cxnLst/>
                <a:rect l="l" t="t" r="r" b="b"/>
                <a:pathLst>
                  <a:path w="2198038" h="360669">
                    <a:moveTo>
                      <a:pt x="27428" y="0"/>
                    </a:moveTo>
                    <a:lnTo>
                      <a:pt x="2170610" y="0"/>
                    </a:lnTo>
                    <a:cubicBezTo>
                      <a:pt x="2185758" y="0"/>
                      <a:pt x="2198038" y="12280"/>
                      <a:pt x="2198038" y="27428"/>
                    </a:cubicBezTo>
                    <a:lnTo>
                      <a:pt x="2198038" y="333241"/>
                    </a:lnTo>
                    <a:cubicBezTo>
                      <a:pt x="2198038" y="348389"/>
                      <a:pt x="2185758" y="360669"/>
                      <a:pt x="2170610" y="360669"/>
                    </a:cubicBezTo>
                    <a:lnTo>
                      <a:pt x="27428" y="360669"/>
                    </a:lnTo>
                    <a:cubicBezTo>
                      <a:pt x="12280" y="360669"/>
                      <a:pt x="0" y="348389"/>
                      <a:pt x="0" y="333241"/>
                    </a:cubicBezTo>
                    <a:lnTo>
                      <a:pt x="0" y="27428"/>
                    </a:lnTo>
                    <a:cubicBezTo>
                      <a:pt x="0" y="12280"/>
                      <a:pt x="12280" y="0"/>
                      <a:pt x="274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60" name="TextBox 60"/>
              <p:cNvSpPr txBox="1"/>
              <p:nvPr/>
            </p:nvSpPr>
            <p:spPr>
              <a:xfrm>
                <a:off x="0" y="-19050"/>
                <a:ext cx="2198038" cy="379719"/>
              </a:xfrm>
              <a:prstGeom prst="rect">
                <a:avLst/>
              </a:prstGeom>
            </p:spPr>
            <p:txBody>
              <a:bodyPr lIns="51549" tIns="51549" rIns="51549" bIns="51549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0" y="211238"/>
              <a:ext cx="1121366" cy="1121366"/>
              <a:chOff x="0" y="0"/>
              <a:chExt cx="812800" cy="812800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DE5E8"/>
              </a:solidFill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89"/>
                  </a:lnSpc>
                </a:pPr>
                <a:endParaRPr/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157621" y="277418"/>
              <a:ext cx="806124" cy="974893"/>
              <a:chOff x="0" y="0"/>
              <a:chExt cx="630086" cy="762000"/>
            </a:xfrm>
          </p:grpSpPr>
          <p:sp>
            <p:nvSpPr>
              <p:cNvPr id="65" name="Freeform 65"/>
              <p:cNvSpPr/>
              <p:nvPr/>
            </p:nvSpPr>
            <p:spPr>
              <a:xfrm>
                <a:off x="0" y="0"/>
                <a:ext cx="630086" cy="762000"/>
              </a:xfrm>
              <a:custGeom>
                <a:avLst/>
                <a:gdLst/>
                <a:ahLst/>
                <a:cxnLst/>
                <a:rect l="l" t="t" r="r" b="b"/>
                <a:pathLst>
                  <a:path w="630086" h="762000">
                    <a:moveTo>
                      <a:pt x="0" y="0"/>
                    </a:moveTo>
                    <a:lnTo>
                      <a:pt x="630086" y="0"/>
                    </a:lnTo>
                    <a:lnTo>
                      <a:pt x="630086" y="762000"/>
                    </a:lnTo>
                    <a:lnTo>
                      <a:pt x="0" y="762000"/>
                    </a:lnTo>
                    <a:close/>
                  </a:path>
                </a:pathLst>
              </a:custGeom>
              <a:blipFill>
                <a:blip r:embed="rId3">
                  <a:alphaModFix amt="0"/>
                </a:blip>
                <a:stretch>
                  <a:fillRect l="-49346" r="-160983"/>
                </a:stretch>
              </a:blipFill>
            </p:spPr>
          </p:sp>
          <p:sp>
            <p:nvSpPr>
              <p:cNvPr id="66" name="TextBox 66"/>
              <p:cNvSpPr txBox="1"/>
              <p:nvPr/>
            </p:nvSpPr>
            <p:spPr>
              <a:xfrm>
                <a:off x="0" y="-28575"/>
                <a:ext cx="630086" cy="79057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4320"/>
                  </a:lnSpc>
                </a:pPr>
                <a:r>
                  <a:rPr lang="en-US" sz="3600" b="1">
                    <a:solidFill>
                      <a:srgbClr val="A0031E"/>
                    </a:solidFill>
                    <a:latin typeface="Arimo Bold"/>
                    <a:ea typeface="Arimo Bold"/>
                    <a:cs typeface="Arimo Bold"/>
                    <a:sym typeface="Arimo Bold"/>
                  </a:rPr>
                  <a:t>4</a:t>
                </a:r>
              </a:p>
            </p:txBody>
          </p:sp>
        </p:grpSp>
        <p:sp>
          <p:nvSpPr>
            <p:cNvPr id="67" name="TextBox 67"/>
            <p:cNvSpPr txBox="1"/>
            <p:nvPr/>
          </p:nvSpPr>
          <p:spPr>
            <a:xfrm>
              <a:off x="1363449" y="888610"/>
              <a:ext cx="8741914" cy="3844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70"/>
                </a:lnSpc>
              </a:pPr>
              <a:r>
                <a:rPr lang="en-US" sz="1808">
                  <a:solidFill>
                    <a:srgbClr val="506870"/>
                  </a:solidFill>
                  <a:latin typeface="Arimo"/>
                  <a:ea typeface="Arimo"/>
                  <a:cs typeface="Arimo"/>
                  <a:sym typeface="Arimo"/>
                </a:rPr>
                <a:t>Identify takeaways for affordability, credit, and water access.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1363449" y="220400"/>
              <a:ext cx="3816104" cy="577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Sector Unlocks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179653"/>
            <a:ext cx="9144000" cy="8481707"/>
            <a:chOff x="0" y="0"/>
            <a:chExt cx="2408296" cy="22338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8296" cy="2233865"/>
            </a:xfrm>
            <a:custGeom>
              <a:avLst/>
              <a:gdLst/>
              <a:ahLst/>
              <a:cxnLst/>
              <a:rect l="l" t="t" r="r" b="b"/>
              <a:pathLst>
                <a:path w="2408296" h="2233865">
                  <a:moveTo>
                    <a:pt x="0" y="0"/>
                  </a:moveTo>
                  <a:lnTo>
                    <a:pt x="2408296" y="0"/>
                  </a:lnTo>
                  <a:lnTo>
                    <a:pt x="2408296" y="2233865"/>
                  </a:lnTo>
                  <a:lnTo>
                    <a:pt x="0" y="2233865"/>
                  </a:lnTo>
                  <a:close/>
                </a:path>
              </a:pathLst>
            </a:custGeom>
            <a:solidFill>
              <a:srgbClr val="00627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408296" cy="2252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2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144000" y="1179653"/>
            <a:ext cx="9144000" cy="8481707"/>
            <a:chOff x="0" y="0"/>
            <a:chExt cx="2408296" cy="22338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08296" cy="2233865"/>
            </a:xfrm>
            <a:custGeom>
              <a:avLst/>
              <a:gdLst/>
              <a:ahLst/>
              <a:cxnLst/>
              <a:rect l="l" t="t" r="r" b="b"/>
              <a:pathLst>
                <a:path w="2408296" h="2233865">
                  <a:moveTo>
                    <a:pt x="0" y="0"/>
                  </a:moveTo>
                  <a:lnTo>
                    <a:pt x="2408296" y="0"/>
                  </a:lnTo>
                  <a:lnTo>
                    <a:pt x="2408296" y="2233865"/>
                  </a:lnTo>
                  <a:lnTo>
                    <a:pt x="0" y="2233865"/>
                  </a:lnTo>
                  <a:close/>
                </a:path>
              </a:pathLst>
            </a:custGeom>
            <a:solidFill>
              <a:srgbClr val="F5B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408296" cy="2252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2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42607" y="4877933"/>
            <a:ext cx="7664404" cy="4380367"/>
            <a:chOff x="0" y="0"/>
            <a:chExt cx="2205130" cy="126027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05130" cy="1260278"/>
            </a:xfrm>
            <a:custGeom>
              <a:avLst/>
              <a:gdLst/>
              <a:ahLst/>
              <a:cxnLst/>
              <a:rect l="l" t="t" r="r" b="b"/>
              <a:pathLst>
                <a:path w="2205130" h="1260278">
                  <a:moveTo>
                    <a:pt x="20202" y="0"/>
                  </a:moveTo>
                  <a:lnTo>
                    <a:pt x="2184928" y="0"/>
                  </a:lnTo>
                  <a:cubicBezTo>
                    <a:pt x="2190286" y="0"/>
                    <a:pt x="2195425" y="2128"/>
                    <a:pt x="2199213" y="5917"/>
                  </a:cubicBezTo>
                  <a:cubicBezTo>
                    <a:pt x="2203002" y="9706"/>
                    <a:pt x="2205130" y="14844"/>
                    <a:pt x="2205130" y="20202"/>
                  </a:cubicBezTo>
                  <a:lnTo>
                    <a:pt x="2205130" y="1240076"/>
                  </a:lnTo>
                  <a:cubicBezTo>
                    <a:pt x="2205130" y="1245434"/>
                    <a:pt x="2203002" y="1250572"/>
                    <a:pt x="2199213" y="1254361"/>
                  </a:cubicBezTo>
                  <a:cubicBezTo>
                    <a:pt x="2195425" y="1258150"/>
                    <a:pt x="2190286" y="1260278"/>
                    <a:pt x="2184928" y="1260278"/>
                  </a:cubicBezTo>
                  <a:lnTo>
                    <a:pt x="20202" y="1260278"/>
                  </a:lnTo>
                  <a:cubicBezTo>
                    <a:pt x="14844" y="1260278"/>
                    <a:pt x="9706" y="1258150"/>
                    <a:pt x="5917" y="1254361"/>
                  </a:cubicBezTo>
                  <a:cubicBezTo>
                    <a:pt x="2128" y="1250572"/>
                    <a:pt x="0" y="1245434"/>
                    <a:pt x="0" y="1240076"/>
                  </a:cubicBezTo>
                  <a:lnTo>
                    <a:pt x="0" y="20202"/>
                  </a:lnTo>
                  <a:cubicBezTo>
                    <a:pt x="0" y="14844"/>
                    <a:pt x="2128" y="9706"/>
                    <a:pt x="5917" y="5917"/>
                  </a:cubicBezTo>
                  <a:cubicBezTo>
                    <a:pt x="9706" y="2128"/>
                    <a:pt x="14844" y="0"/>
                    <a:pt x="20202" y="0"/>
                  </a:cubicBezTo>
                  <a:close/>
                </a:path>
              </a:pathLst>
            </a:custGeom>
            <a:solidFill>
              <a:srgbClr val="F1F1F1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205130" cy="1279328"/>
            </a:xfrm>
            <a:prstGeom prst="rect">
              <a:avLst/>
            </a:prstGeom>
          </p:spPr>
          <p:txBody>
            <a:bodyPr lIns="49786" tIns="49786" rIns="49786" bIns="49786" rtlCol="0" anchor="ctr"/>
            <a:lstStyle/>
            <a:p>
              <a:pPr algn="ctr">
                <a:lnSpc>
                  <a:spcPts val="2025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50806" y="4877933"/>
            <a:ext cx="7664404" cy="4380367"/>
            <a:chOff x="0" y="0"/>
            <a:chExt cx="2205130" cy="126027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05130" cy="1260278"/>
            </a:xfrm>
            <a:custGeom>
              <a:avLst/>
              <a:gdLst/>
              <a:ahLst/>
              <a:cxnLst/>
              <a:rect l="l" t="t" r="r" b="b"/>
              <a:pathLst>
                <a:path w="2205130" h="1260278">
                  <a:moveTo>
                    <a:pt x="20202" y="0"/>
                  </a:moveTo>
                  <a:lnTo>
                    <a:pt x="2184928" y="0"/>
                  </a:lnTo>
                  <a:cubicBezTo>
                    <a:pt x="2190286" y="0"/>
                    <a:pt x="2195425" y="2128"/>
                    <a:pt x="2199213" y="5917"/>
                  </a:cubicBezTo>
                  <a:cubicBezTo>
                    <a:pt x="2203002" y="9706"/>
                    <a:pt x="2205130" y="14844"/>
                    <a:pt x="2205130" y="20202"/>
                  </a:cubicBezTo>
                  <a:lnTo>
                    <a:pt x="2205130" y="1240076"/>
                  </a:lnTo>
                  <a:cubicBezTo>
                    <a:pt x="2205130" y="1245434"/>
                    <a:pt x="2203002" y="1250572"/>
                    <a:pt x="2199213" y="1254361"/>
                  </a:cubicBezTo>
                  <a:cubicBezTo>
                    <a:pt x="2195425" y="1258150"/>
                    <a:pt x="2190286" y="1260278"/>
                    <a:pt x="2184928" y="1260278"/>
                  </a:cubicBezTo>
                  <a:lnTo>
                    <a:pt x="20202" y="1260278"/>
                  </a:lnTo>
                  <a:cubicBezTo>
                    <a:pt x="14844" y="1260278"/>
                    <a:pt x="9706" y="1258150"/>
                    <a:pt x="5917" y="1254361"/>
                  </a:cubicBezTo>
                  <a:cubicBezTo>
                    <a:pt x="2128" y="1250572"/>
                    <a:pt x="0" y="1245434"/>
                    <a:pt x="0" y="1240076"/>
                  </a:cubicBezTo>
                  <a:lnTo>
                    <a:pt x="0" y="20202"/>
                  </a:lnTo>
                  <a:cubicBezTo>
                    <a:pt x="0" y="14844"/>
                    <a:pt x="2128" y="9706"/>
                    <a:pt x="5917" y="5917"/>
                  </a:cubicBezTo>
                  <a:cubicBezTo>
                    <a:pt x="9706" y="2128"/>
                    <a:pt x="14844" y="0"/>
                    <a:pt x="20202" y="0"/>
                  </a:cubicBezTo>
                  <a:close/>
                </a:path>
              </a:pathLst>
            </a:custGeom>
            <a:solidFill>
              <a:srgbClr val="F3FB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2205130" cy="12793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24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88476" y="5334030"/>
            <a:ext cx="6329521" cy="780077"/>
            <a:chOff x="0" y="0"/>
            <a:chExt cx="8439361" cy="1040103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19050"/>
              <a:ext cx="8315856" cy="560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3"/>
                </a:lnSpc>
              </a:pPr>
              <a:r>
                <a:rPr lang="en-US" sz="2703" b="1" dirty="0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Portable SPIS Kits (~ 800 USD)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634955"/>
              <a:ext cx="8439361" cy="4051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4"/>
                </a:lnSpc>
              </a:pPr>
              <a:r>
                <a:rPr lang="en-US" sz="1739">
                  <a:solidFill>
                    <a:srgbClr val="506870"/>
                  </a:solidFill>
                  <a:latin typeface="Arimo"/>
                  <a:ea typeface="Arimo"/>
                  <a:cs typeface="Arimo"/>
                  <a:sym typeface="Arimo"/>
                </a:rPr>
                <a:t>Distributed lightweight portable kits on credit &amp; subsidy push.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1914" y="1669787"/>
            <a:ext cx="6482645" cy="1250378"/>
            <a:chOff x="0" y="0"/>
            <a:chExt cx="8643527" cy="1667170"/>
          </a:xfrm>
        </p:grpSpPr>
        <p:sp>
          <p:nvSpPr>
            <p:cNvPr id="18" name="Freeform 18"/>
            <p:cNvSpPr/>
            <p:nvPr/>
          </p:nvSpPr>
          <p:spPr>
            <a:xfrm>
              <a:off x="3835713" y="0"/>
              <a:ext cx="972100" cy="884243"/>
            </a:xfrm>
            <a:custGeom>
              <a:avLst/>
              <a:gdLst/>
              <a:ahLst/>
              <a:cxnLst/>
              <a:rect l="l" t="t" r="r" b="b"/>
              <a:pathLst>
                <a:path w="972100" h="884243">
                  <a:moveTo>
                    <a:pt x="0" y="0"/>
                  </a:moveTo>
                  <a:lnTo>
                    <a:pt x="972101" y="0"/>
                  </a:lnTo>
                  <a:lnTo>
                    <a:pt x="972101" y="884243"/>
                  </a:lnTo>
                  <a:lnTo>
                    <a:pt x="0" y="884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1052656"/>
              <a:ext cx="8643527" cy="614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86"/>
                </a:lnSpc>
              </a:pPr>
              <a:r>
                <a:rPr lang="en-US" sz="2988" b="1">
                  <a:solidFill>
                    <a:srgbClr val="F5B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UGANDA (5 YRS • SOLARNOW)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80674" y="6422687"/>
            <a:ext cx="6337323" cy="1342021"/>
            <a:chOff x="0" y="0"/>
            <a:chExt cx="8449764" cy="1789361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8449764" cy="1789361"/>
              <a:chOff x="0" y="0"/>
              <a:chExt cx="7736420" cy="16383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7736420" cy="1638300"/>
              </a:xfrm>
              <a:custGeom>
                <a:avLst/>
                <a:gdLst/>
                <a:ahLst/>
                <a:cxnLst/>
                <a:rect l="l" t="t" r="r" b="b"/>
                <a:pathLst>
                  <a:path w="7736420" h="1638300">
                    <a:moveTo>
                      <a:pt x="0" y="154178"/>
                    </a:moveTo>
                    <a:cubicBezTo>
                      <a:pt x="0" y="69088"/>
                      <a:pt x="56682" y="0"/>
                      <a:pt x="126492" y="0"/>
                    </a:cubicBezTo>
                    <a:lnTo>
                      <a:pt x="7609929" y="0"/>
                    </a:lnTo>
                    <a:cubicBezTo>
                      <a:pt x="7679738" y="0"/>
                      <a:pt x="7736420" y="69088"/>
                      <a:pt x="7736420" y="154178"/>
                    </a:cubicBezTo>
                    <a:lnTo>
                      <a:pt x="7736420" y="1484122"/>
                    </a:lnTo>
                    <a:cubicBezTo>
                      <a:pt x="7736420" y="1569212"/>
                      <a:pt x="7679738" y="1638300"/>
                      <a:pt x="7609929" y="1638300"/>
                    </a:cubicBezTo>
                    <a:lnTo>
                      <a:pt x="126492" y="1638300"/>
                    </a:lnTo>
                    <a:cubicBezTo>
                      <a:pt x="56682" y="1638300"/>
                      <a:pt x="0" y="1569212"/>
                      <a:pt x="0" y="1484122"/>
                    </a:cubicBezTo>
                    <a:close/>
                  </a:path>
                </a:pathLst>
              </a:custGeom>
              <a:solidFill>
                <a:srgbClr val="FDE5E8"/>
              </a:solidFill>
              <a:ln w="14288" cap="sq">
                <a:solidFill>
                  <a:srgbClr val="F8B4BC"/>
                </a:solidFill>
                <a:prstDash val="solid"/>
                <a:miter/>
              </a:ln>
            </p:spPr>
          </p:sp>
        </p:grpSp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90746" y="17178"/>
              <a:ext cx="2788397" cy="1626565"/>
            </a:xfrm>
            <a:prstGeom prst="rect">
              <a:avLst/>
            </a:prstGeom>
          </p:spPr>
        </p:pic>
        <p:sp>
          <p:nvSpPr>
            <p:cNvPr id="24" name="TextBox 24"/>
            <p:cNvSpPr txBox="1"/>
            <p:nvPr/>
          </p:nvSpPr>
          <p:spPr>
            <a:xfrm>
              <a:off x="364114" y="335539"/>
              <a:ext cx="8085650" cy="666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33"/>
                </a:lnSpc>
              </a:pPr>
              <a:r>
                <a:rPr lang="en-US" sz="3194" b="1">
                  <a:solidFill>
                    <a:srgbClr val="D904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50% Failure Rate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64114" y="1073292"/>
              <a:ext cx="4290439" cy="3380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16"/>
                </a:lnSpc>
              </a:pPr>
              <a:r>
                <a:rPr lang="en-US" sz="1597">
                  <a:solidFill>
                    <a:srgbClr val="A0031E"/>
                  </a:solidFill>
                  <a:latin typeface="Arimo"/>
                  <a:ea typeface="Arimo"/>
                  <a:cs typeface="Arimo"/>
                  <a:sym typeface="Arimo"/>
                </a:rPr>
                <a:t>Within 4 years of mobile operation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88476" y="7992297"/>
            <a:ext cx="6329521" cy="626703"/>
            <a:chOff x="0" y="-19050"/>
            <a:chExt cx="8439361" cy="835604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19050"/>
              <a:ext cx="8439361" cy="365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64"/>
                </a:lnSpc>
              </a:pPr>
              <a:r>
                <a:rPr lang="en-US" sz="1720" b="1">
                  <a:solidFill>
                    <a:srgbClr val="1A363D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Demand:</a:t>
              </a:r>
              <a:r>
                <a:rPr lang="en-US" sz="1720">
                  <a:solidFill>
                    <a:srgbClr val="1A363D"/>
                  </a:solidFill>
                  <a:latin typeface="Arimo"/>
                  <a:ea typeface="Arimo"/>
                  <a:cs typeface="Arimo"/>
                  <a:sym typeface="Arimo"/>
                </a:rPr>
                <a:t> Massive farmer interest in irrigation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480307"/>
              <a:ext cx="8439361" cy="336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64"/>
                </a:lnSpc>
              </a:pPr>
              <a:r>
                <a:rPr lang="en-US" sz="1720" b="1" dirty="0">
                  <a:solidFill>
                    <a:srgbClr val="1A363D"/>
                  </a:solidFill>
                  <a:latin typeface="Arimo Bold"/>
                  <a:ea typeface="Arimo Bold"/>
                  <a:cs typeface="Arimo Bold"/>
                  <a:sym typeface="Arimo Bold"/>
                </a:rPr>
                <a:t>Flaw:</a:t>
              </a:r>
              <a:r>
                <a:rPr lang="en-US" sz="1720" dirty="0">
                  <a:solidFill>
                    <a:srgbClr val="1A363D"/>
                  </a:solidFill>
                  <a:latin typeface="Arimo"/>
                  <a:ea typeface="Arimo"/>
                  <a:cs typeface="Arimo"/>
                  <a:sym typeface="Arimo"/>
                </a:rPr>
                <a:t> Credit repayment risks &amp; mis match with site condition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622148" y="5319743"/>
            <a:ext cx="6329521" cy="794364"/>
            <a:chOff x="0" y="-19049"/>
            <a:chExt cx="8439361" cy="1059152"/>
          </a:xfrm>
        </p:grpSpPr>
        <p:sp>
          <p:nvSpPr>
            <p:cNvPr id="30" name="TextBox 30"/>
            <p:cNvSpPr txBox="1"/>
            <p:nvPr/>
          </p:nvSpPr>
          <p:spPr>
            <a:xfrm>
              <a:off x="0" y="-19049"/>
              <a:ext cx="8315856" cy="5037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3"/>
                </a:lnSpc>
              </a:pPr>
              <a:r>
                <a:rPr lang="en-US" sz="2400" b="1" dirty="0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Commercial Sized Systems (~1,200 USD)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634955"/>
              <a:ext cx="8439361" cy="4051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4"/>
                </a:lnSpc>
              </a:pPr>
              <a:r>
                <a:rPr lang="en-US" sz="1739">
                  <a:solidFill>
                    <a:srgbClr val="506870"/>
                  </a:solidFill>
                  <a:latin typeface="Arimo"/>
                  <a:ea typeface="Arimo"/>
                  <a:cs typeface="Arimo"/>
                  <a:sym typeface="Arimo"/>
                </a:rPr>
                <a:t>Large-scale permanent SPIS on a cash commercial model.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660586" y="1669787"/>
            <a:ext cx="6252645" cy="1250440"/>
            <a:chOff x="0" y="0"/>
            <a:chExt cx="8336859" cy="1667253"/>
          </a:xfrm>
        </p:grpSpPr>
        <p:sp>
          <p:nvSpPr>
            <p:cNvPr id="33" name="Freeform 33"/>
            <p:cNvSpPr/>
            <p:nvPr/>
          </p:nvSpPr>
          <p:spPr>
            <a:xfrm>
              <a:off x="3714446" y="0"/>
              <a:ext cx="907968" cy="907968"/>
            </a:xfrm>
            <a:custGeom>
              <a:avLst/>
              <a:gdLst/>
              <a:ahLst/>
              <a:cxnLst/>
              <a:rect l="l" t="t" r="r" b="b"/>
              <a:pathLst>
                <a:path w="907968" h="907968">
                  <a:moveTo>
                    <a:pt x="0" y="0"/>
                  </a:moveTo>
                  <a:lnTo>
                    <a:pt x="907968" y="0"/>
                  </a:lnTo>
                  <a:lnTo>
                    <a:pt x="907968" y="907968"/>
                  </a:lnTo>
                  <a:lnTo>
                    <a:pt x="0" y="9079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1052656"/>
              <a:ext cx="8336859" cy="6145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86"/>
                </a:lnSpc>
              </a:pPr>
              <a:r>
                <a:rPr lang="en-US" sz="2988" b="1">
                  <a:solidFill>
                    <a:srgbClr val="00627B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SE ASIA (2.5 YRS • AGROSOLAR)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614346" y="6422687"/>
            <a:ext cx="6337323" cy="1342021"/>
            <a:chOff x="0" y="0"/>
            <a:chExt cx="8449764" cy="1789361"/>
          </a:xfrm>
        </p:grpSpPr>
        <p:grpSp>
          <p:nvGrpSpPr>
            <p:cNvPr id="36" name="Group 36"/>
            <p:cNvGrpSpPr/>
            <p:nvPr/>
          </p:nvGrpSpPr>
          <p:grpSpPr>
            <a:xfrm>
              <a:off x="0" y="0"/>
              <a:ext cx="8449764" cy="1789361"/>
              <a:chOff x="0" y="0"/>
              <a:chExt cx="7736420" cy="163830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7736420" cy="1638300"/>
              </a:xfrm>
              <a:custGeom>
                <a:avLst/>
                <a:gdLst/>
                <a:ahLst/>
                <a:cxnLst/>
                <a:rect l="l" t="t" r="r" b="b"/>
                <a:pathLst>
                  <a:path w="7736420" h="1638300">
                    <a:moveTo>
                      <a:pt x="0" y="154178"/>
                    </a:moveTo>
                    <a:cubicBezTo>
                      <a:pt x="0" y="69088"/>
                      <a:pt x="56682" y="0"/>
                      <a:pt x="126492" y="0"/>
                    </a:cubicBezTo>
                    <a:lnTo>
                      <a:pt x="7609929" y="0"/>
                    </a:lnTo>
                    <a:cubicBezTo>
                      <a:pt x="7679738" y="0"/>
                      <a:pt x="7736420" y="69088"/>
                      <a:pt x="7736420" y="154178"/>
                    </a:cubicBezTo>
                    <a:lnTo>
                      <a:pt x="7736420" y="1484122"/>
                    </a:lnTo>
                    <a:cubicBezTo>
                      <a:pt x="7736420" y="1569212"/>
                      <a:pt x="7679738" y="1638300"/>
                      <a:pt x="7609929" y="1638300"/>
                    </a:cubicBezTo>
                    <a:lnTo>
                      <a:pt x="126492" y="1638300"/>
                    </a:lnTo>
                    <a:cubicBezTo>
                      <a:pt x="56682" y="1638300"/>
                      <a:pt x="0" y="1569212"/>
                      <a:pt x="0" y="1484122"/>
                    </a:cubicBezTo>
                    <a:close/>
                  </a:path>
                </a:pathLst>
              </a:custGeom>
              <a:solidFill>
                <a:srgbClr val="E0F0F4"/>
              </a:solidFill>
              <a:ln w="14288" cap="sq">
                <a:solidFill>
                  <a:srgbClr val="B3D9E2"/>
                </a:solidFill>
                <a:prstDash val="solid"/>
                <a:miter/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364114" y="335539"/>
              <a:ext cx="8085650" cy="666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33"/>
                </a:lnSpc>
              </a:pPr>
              <a:r>
                <a:rPr lang="en-US" sz="3194" b="1">
                  <a:solidFill>
                    <a:srgbClr val="05476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High Reliability</a:t>
              </a:r>
            </a:p>
          </p:txBody>
        </p:sp>
        <p:pic>
          <p:nvPicPr>
            <p:cNvPr id="39" name="Picture 3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85136" y="25309"/>
              <a:ext cx="2772134" cy="1617078"/>
            </a:xfrm>
            <a:prstGeom prst="rect">
              <a:avLst/>
            </a:prstGeom>
          </p:spPr>
        </p:pic>
        <p:sp>
          <p:nvSpPr>
            <p:cNvPr id="40" name="TextBox 40"/>
            <p:cNvSpPr txBox="1"/>
            <p:nvPr/>
          </p:nvSpPr>
          <p:spPr>
            <a:xfrm>
              <a:off x="364114" y="1073292"/>
              <a:ext cx="5451273" cy="3380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16"/>
                </a:lnSpc>
              </a:pPr>
              <a:r>
                <a:rPr lang="en-US" sz="1597">
                  <a:solidFill>
                    <a:srgbClr val="054762"/>
                  </a:solidFill>
                  <a:latin typeface="Arimo"/>
                  <a:ea typeface="Arimo"/>
                  <a:cs typeface="Arimo"/>
                  <a:sym typeface="Arimo"/>
                </a:rPr>
                <a:t>Dramatically improved asset care &amp; longevity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0622148" y="7992297"/>
            <a:ext cx="6329521" cy="650384"/>
            <a:chOff x="0" y="-19049"/>
            <a:chExt cx="8439361" cy="867179"/>
          </a:xfrm>
        </p:grpSpPr>
        <p:sp>
          <p:nvSpPr>
            <p:cNvPr id="42" name="TextBox 42"/>
            <p:cNvSpPr txBox="1"/>
            <p:nvPr/>
          </p:nvSpPr>
          <p:spPr>
            <a:xfrm>
              <a:off x="0" y="-19049"/>
              <a:ext cx="8439361" cy="336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64"/>
                </a:lnSpc>
              </a:pPr>
              <a:r>
                <a:rPr lang="en-US" sz="1720" b="1" dirty="0">
                  <a:solidFill>
                    <a:srgbClr val="1A363D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Model:</a:t>
              </a:r>
              <a:r>
                <a:rPr lang="en-US" sz="1720" dirty="0">
                  <a:solidFill>
                    <a:srgbClr val="1A363D"/>
                  </a:solidFill>
                  <a:latin typeface="Arimo"/>
                  <a:ea typeface="Arimo"/>
                  <a:cs typeface="Arimo"/>
                  <a:sym typeface="Arimo"/>
                </a:rPr>
                <a:t> Commercial cash transactions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480307"/>
              <a:ext cx="8439361" cy="3678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64"/>
                </a:lnSpc>
              </a:pPr>
              <a:r>
                <a:rPr lang="en-US" sz="1720" b="1">
                  <a:solidFill>
                    <a:srgbClr val="1A363D"/>
                  </a:solidFill>
                  <a:latin typeface="Arimo Bold"/>
                  <a:ea typeface="Arimo Bold"/>
                  <a:cs typeface="Arimo Bold"/>
                  <a:sym typeface="Arimo Bold"/>
                </a:rPr>
                <a:t>Proof: </a:t>
              </a:r>
              <a:r>
                <a:rPr lang="en-US" sz="1720">
                  <a:solidFill>
                    <a:srgbClr val="1A363D"/>
                  </a:solidFill>
                  <a:latin typeface="Arimo"/>
                  <a:ea typeface="Arimo"/>
                  <a:cs typeface="Arimo"/>
                  <a:sym typeface="Arimo"/>
                </a:rPr>
                <a:t>Permanent infrastructure drives farmer ownership</a:t>
              </a:r>
            </a:p>
          </p:txBody>
        </p:sp>
      </p:grpSp>
      <p:sp>
        <p:nvSpPr>
          <p:cNvPr id="44" name="AutoShape 44"/>
          <p:cNvSpPr/>
          <p:nvPr/>
        </p:nvSpPr>
        <p:spPr>
          <a:xfrm flipH="1" flipV="1">
            <a:off x="7944255" y="236912"/>
            <a:ext cx="0" cy="667365"/>
          </a:xfrm>
          <a:prstGeom prst="line">
            <a:avLst/>
          </a:prstGeom>
          <a:ln w="38100" cap="flat">
            <a:solidFill>
              <a:srgbClr val="B3D9E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5" name="TextBox 45"/>
          <p:cNvSpPr txBox="1"/>
          <p:nvPr/>
        </p:nvSpPr>
        <p:spPr>
          <a:xfrm>
            <a:off x="8267676" y="227727"/>
            <a:ext cx="6511065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500"/>
              </a:lnSpc>
            </a:pPr>
            <a:r>
              <a:rPr lang="en-US" sz="3750" b="1">
                <a:solidFill>
                  <a:srgbClr val="042029"/>
                </a:solidFill>
                <a:latin typeface="Arimo Bold"/>
                <a:ea typeface="Arimo Bold"/>
                <a:cs typeface="Arimo Bold"/>
                <a:sym typeface="Arimo Bold"/>
              </a:rPr>
              <a:t>Learnings &amp; Market Realities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567487" y="384872"/>
            <a:ext cx="605291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 b="1">
                <a:solidFill>
                  <a:srgbClr val="00627B"/>
                </a:solidFill>
                <a:latin typeface="Arimo Bold"/>
                <a:ea typeface="Arimo Bold"/>
                <a:cs typeface="Arimo Bold"/>
                <a:sym typeface="Arimo Bold"/>
              </a:rPr>
              <a:t>FIELD EXPERIENCE &amp; EVIDENCE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742607" y="3044929"/>
            <a:ext cx="7664404" cy="2046437"/>
            <a:chOff x="0" y="0"/>
            <a:chExt cx="10219205" cy="2728582"/>
          </a:xfrm>
        </p:grpSpPr>
        <p:sp>
          <p:nvSpPr>
            <p:cNvPr id="48" name="Freeform 48"/>
            <p:cNvSpPr/>
            <p:nvPr/>
          </p:nvSpPr>
          <p:spPr>
            <a:xfrm>
              <a:off x="0" y="36726"/>
              <a:ext cx="10219205" cy="2691857"/>
            </a:xfrm>
            <a:custGeom>
              <a:avLst/>
              <a:gdLst/>
              <a:ahLst/>
              <a:cxnLst/>
              <a:rect l="l" t="t" r="r" b="b"/>
              <a:pathLst>
                <a:path w="10219205" h="2691857">
                  <a:moveTo>
                    <a:pt x="0" y="0"/>
                  </a:moveTo>
                  <a:lnTo>
                    <a:pt x="10219205" y="0"/>
                  </a:lnTo>
                  <a:lnTo>
                    <a:pt x="10219205" y="2691856"/>
                  </a:lnTo>
                  <a:lnTo>
                    <a:pt x="0" y="26918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30719" b="-54006"/>
              </a:stretch>
            </a:blipFill>
          </p:spPr>
        </p:sp>
        <p:grpSp>
          <p:nvGrpSpPr>
            <p:cNvPr id="49" name="Group 49"/>
            <p:cNvGrpSpPr/>
            <p:nvPr/>
          </p:nvGrpSpPr>
          <p:grpSpPr>
            <a:xfrm>
              <a:off x="0" y="0"/>
              <a:ext cx="10219205" cy="2728582"/>
              <a:chOff x="0" y="0"/>
              <a:chExt cx="2005464" cy="535470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2005464" cy="535470"/>
              </a:xfrm>
              <a:custGeom>
                <a:avLst/>
                <a:gdLst/>
                <a:ahLst/>
                <a:cxnLst/>
                <a:rect l="l" t="t" r="r" b="b"/>
                <a:pathLst>
                  <a:path w="2005464" h="535470">
                    <a:moveTo>
                      <a:pt x="10101" y="0"/>
                    </a:moveTo>
                    <a:lnTo>
                      <a:pt x="1995363" y="0"/>
                    </a:lnTo>
                    <a:cubicBezTo>
                      <a:pt x="1998042" y="0"/>
                      <a:pt x="2000611" y="1064"/>
                      <a:pt x="2002505" y="2959"/>
                    </a:cubicBezTo>
                    <a:cubicBezTo>
                      <a:pt x="2004400" y="4853"/>
                      <a:pt x="2005464" y="7422"/>
                      <a:pt x="2005464" y="10101"/>
                    </a:cubicBezTo>
                    <a:lnTo>
                      <a:pt x="2005464" y="525368"/>
                    </a:lnTo>
                    <a:cubicBezTo>
                      <a:pt x="2005464" y="530947"/>
                      <a:pt x="2000941" y="535470"/>
                      <a:pt x="1995363" y="535470"/>
                    </a:cubicBezTo>
                    <a:lnTo>
                      <a:pt x="10101" y="535470"/>
                    </a:lnTo>
                    <a:cubicBezTo>
                      <a:pt x="7422" y="535470"/>
                      <a:pt x="4853" y="534405"/>
                      <a:pt x="2959" y="532511"/>
                    </a:cubicBezTo>
                    <a:cubicBezTo>
                      <a:pt x="1064" y="530617"/>
                      <a:pt x="0" y="528047"/>
                      <a:pt x="0" y="525368"/>
                    </a:cubicBezTo>
                    <a:lnTo>
                      <a:pt x="0" y="10101"/>
                    </a:lnTo>
                    <a:cubicBezTo>
                      <a:pt x="0" y="7422"/>
                      <a:pt x="1064" y="4853"/>
                      <a:pt x="2959" y="2959"/>
                    </a:cubicBezTo>
                    <a:cubicBezTo>
                      <a:pt x="4853" y="1064"/>
                      <a:pt x="7422" y="0"/>
                      <a:pt x="10101" y="0"/>
                    </a:cubicBezTo>
                    <a:close/>
                  </a:path>
                </a:pathLst>
              </a:custGeom>
              <a:solidFill>
                <a:srgbClr val="00627B">
                  <a:alpha val="7843"/>
                </a:srgbClr>
              </a:solidFill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19050"/>
                <a:ext cx="2005464" cy="554520"/>
              </a:xfrm>
              <a:prstGeom prst="rect">
                <a:avLst/>
              </a:prstGeom>
            </p:spPr>
            <p:txBody>
              <a:bodyPr lIns="52455" tIns="52455" rIns="52455" bIns="52455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</p:grpSp>
      <p:grpSp>
        <p:nvGrpSpPr>
          <p:cNvPr id="52" name="Group 52"/>
          <p:cNvGrpSpPr/>
          <p:nvPr/>
        </p:nvGrpSpPr>
        <p:grpSpPr>
          <a:xfrm>
            <a:off x="9956657" y="3044929"/>
            <a:ext cx="7660502" cy="2050977"/>
            <a:chOff x="0" y="0"/>
            <a:chExt cx="10214003" cy="273463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0214003" cy="2734636"/>
            </a:xfrm>
            <a:custGeom>
              <a:avLst/>
              <a:gdLst/>
              <a:ahLst/>
              <a:cxnLst/>
              <a:rect l="l" t="t" r="r" b="b"/>
              <a:pathLst>
                <a:path w="10214003" h="2734636">
                  <a:moveTo>
                    <a:pt x="0" y="0"/>
                  </a:moveTo>
                  <a:lnTo>
                    <a:pt x="10214003" y="0"/>
                  </a:lnTo>
                  <a:lnTo>
                    <a:pt x="10214003" y="2734636"/>
                  </a:lnTo>
                  <a:lnTo>
                    <a:pt x="0" y="2734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5337" t="-17040" b="-104270"/>
              </a:stretch>
            </a:blipFill>
          </p:spPr>
        </p:sp>
        <p:grpSp>
          <p:nvGrpSpPr>
            <p:cNvPr id="54" name="Group 54"/>
            <p:cNvGrpSpPr/>
            <p:nvPr/>
          </p:nvGrpSpPr>
          <p:grpSpPr>
            <a:xfrm>
              <a:off x="0" y="0"/>
              <a:ext cx="10214003" cy="2728582"/>
              <a:chOff x="0" y="0"/>
              <a:chExt cx="2004443" cy="535470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2004443" cy="535470"/>
              </a:xfrm>
              <a:custGeom>
                <a:avLst/>
                <a:gdLst/>
                <a:ahLst/>
                <a:cxnLst/>
                <a:rect l="l" t="t" r="r" b="b"/>
                <a:pathLst>
                  <a:path w="2004443" h="535470">
                    <a:moveTo>
                      <a:pt x="10106" y="0"/>
                    </a:moveTo>
                    <a:lnTo>
                      <a:pt x="1994337" y="0"/>
                    </a:lnTo>
                    <a:cubicBezTo>
                      <a:pt x="1997017" y="0"/>
                      <a:pt x="1999588" y="1065"/>
                      <a:pt x="2001483" y="2960"/>
                    </a:cubicBezTo>
                    <a:cubicBezTo>
                      <a:pt x="2003378" y="4855"/>
                      <a:pt x="2004443" y="7426"/>
                      <a:pt x="2004443" y="10106"/>
                    </a:cubicBezTo>
                    <a:lnTo>
                      <a:pt x="2004443" y="525363"/>
                    </a:lnTo>
                    <a:cubicBezTo>
                      <a:pt x="2004443" y="528044"/>
                      <a:pt x="2003378" y="530614"/>
                      <a:pt x="2001483" y="532510"/>
                    </a:cubicBezTo>
                    <a:cubicBezTo>
                      <a:pt x="1999588" y="534405"/>
                      <a:pt x="1997017" y="535470"/>
                      <a:pt x="1994337" y="535470"/>
                    </a:cubicBezTo>
                    <a:lnTo>
                      <a:pt x="10106" y="535470"/>
                    </a:lnTo>
                    <a:cubicBezTo>
                      <a:pt x="7426" y="535470"/>
                      <a:pt x="4855" y="534405"/>
                      <a:pt x="2960" y="532510"/>
                    </a:cubicBezTo>
                    <a:cubicBezTo>
                      <a:pt x="1065" y="530614"/>
                      <a:pt x="0" y="528044"/>
                      <a:pt x="0" y="525363"/>
                    </a:cubicBezTo>
                    <a:lnTo>
                      <a:pt x="0" y="10106"/>
                    </a:lnTo>
                    <a:cubicBezTo>
                      <a:pt x="0" y="7426"/>
                      <a:pt x="1065" y="4855"/>
                      <a:pt x="2960" y="2960"/>
                    </a:cubicBezTo>
                    <a:cubicBezTo>
                      <a:pt x="4855" y="1065"/>
                      <a:pt x="7426" y="0"/>
                      <a:pt x="10106" y="0"/>
                    </a:cubicBezTo>
                    <a:close/>
                  </a:path>
                </a:pathLst>
              </a:custGeom>
              <a:solidFill>
                <a:srgbClr val="00627B">
                  <a:alpha val="7843"/>
                </a:srgbClr>
              </a:solidFill>
            </p:spPr>
          </p:sp>
          <p:sp>
            <p:nvSpPr>
              <p:cNvPr id="56" name="TextBox 56"/>
              <p:cNvSpPr txBox="1"/>
              <p:nvPr/>
            </p:nvSpPr>
            <p:spPr>
              <a:xfrm>
                <a:off x="0" y="-19050"/>
                <a:ext cx="2004443" cy="554520"/>
              </a:xfrm>
              <a:prstGeom prst="rect">
                <a:avLst/>
              </a:prstGeom>
            </p:spPr>
            <p:txBody>
              <a:bodyPr lIns="52455" tIns="52455" rIns="52455" bIns="52455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2687" y="0"/>
            <a:ext cx="5000944" cy="10435602"/>
            <a:chOff x="0" y="0"/>
            <a:chExt cx="6667926" cy="14415317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6667926" cy="14415317"/>
              <a:chOff x="0" y="0"/>
              <a:chExt cx="1317121" cy="284747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317121" cy="2847470"/>
              </a:xfrm>
              <a:custGeom>
                <a:avLst/>
                <a:gdLst/>
                <a:ahLst/>
                <a:cxnLst/>
                <a:rect l="l" t="t" r="r" b="b"/>
                <a:pathLst>
                  <a:path w="1317121" h="2847470">
                    <a:moveTo>
                      <a:pt x="0" y="0"/>
                    </a:moveTo>
                    <a:lnTo>
                      <a:pt x="1317121" y="0"/>
                    </a:lnTo>
                    <a:lnTo>
                      <a:pt x="1317121" y="2847470"/>
                    </a:lnTo>
                    <a:lnTo>
                      <a:pt x="0" y="2847470"/>
                    </a:lnTo>
                    <a:close/>
                  </a:path>
                </a:pathLst>
              </a:custGeom>
              <a:solidFill>
                <a:srgbClr val="00627B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1317121" cy="28665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343274" y="13797092"/>
              <a:ext cx="6324652" cy="420089"/>
              <a:chOff x="0" y="0"/>
              <a:chExt cx="1249314" cy="8298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249314" cy="82981"/>
              </a:xfrm>
              <a:custGeom>
                <a:avLst/>
                <a:gdLst/>
                <a:ahLst/>
                <a:cxnLst/>
                <a:rect l="l" t="t" r="r" b="b"/>
                <a:pathLst>
                  <a:path w="1249314" h="82981">
                    <a:moveTo>
                      <a:pt x="0" y="0"/>
                    </a:moveTo>
                    <a:lnTo>
                      <a:pt x="1249314" y="0"/>
                    </a:lnTo>
                    <a:lnTo>
                      <a:pt x="1249314" y="82981"/>
                    </a:lnTo>
                    <a:lnTo>
                      <a:pt x="0" y="82981"/>
                    </a:lnTo>
                    <a:close/>
                  </a:path>
                </a:pathLst>
              </a:custGeom>
              <a:solidFill>
                <a:srgbClr val="F5B000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19050"/>
                <a:ext cx="1249314" cy="1020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631714" y="3009900"/>
            <a:ext cx="511285" cy="762000"/>
            <a:chOff x="0" y="0"/>
            <a:chExt cx="457200" cy="609600"/>
          </a:xfrm>
        </p:grpSpPr>
        <p:sp>
          <p:nvSpPr>
            <p:cNvPr id="10" name="Freeform 10" descr="image.png"/>
            <p:cNvSpPr/>
            <p:nvPr/>
          </p:nvSpPr>
          <p:spPr>
            <a:xfrm>
              <a:off x="0" y="0"/>
              <a:ext cx="457200" cy="609600"/>
            </a:xfrm>
            <a:custGeom>
              <a:avLst/>
              <a:gdLst/>
              <a:ahLst/>
              <a:cxnLst/>
              <a:rect l="l" t="t" r="r" b="b"/>
              <a:pathLst>
                <a:path w="457200" h="609600">
                  <a:moveTo>
                    <a:pt x="0" y="0"/>
                  </a:moveTo>
                  <a:lnTo>
                    <a:pt x="457200" y="0"/>
                  </a:lnTo>
                  <a:lnTo>
                    <a:pt x="457200" y="609600"/>
                  </a:lnTo>
                  <a:lnTo>
                    <a:pt x="0" y="60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05" r="-505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5510086" y="2974768"/>
            <a:ext cx="11749214" cy="5283561"/>
            <a:chOff x="0" y="0"/>
            <a:chExt cx="12647719" cy="568761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647732" cy="5687614"/>
            </a:xfrm>
            <a:custGeom>
              <a:avLst/>
              <a:gdLst/>
              <a:ahLst/>
              <a:cxnLst/>
              <a:rect l="l" t="t" r="r" b="b"/>
              <a:pathLst>
                <a:path w="12647732" h="5687614">
                  <a:moveTo>
                    <a:pt x="0" y="290660"/>
                  </a:moveTo>
                  <a:cubicBezTo>
                    <a:pt x="0" y="130175"/>
                    <a:pt x="138685" y="0"/>
                    <a:pt x="309661" y="0"/>
                  </a:cubicBezTo>
                  <a:lnTo>
                    <a:pt x="12338070" y="0"/>
                  </a:lnTo>
                  <a:cubicBezTo>
                    <a:pt x="12509175" y="0"/>
                    <a:pt x="12647732" y="130175"/>
                    <a:pt x="12647732" y="290660"/>
                  </a:cubicBezTo>
                  <a:lnTo>
                    <a:pt x="12647732" y="5396954"/>
                  </a:lnTo>
                  <a:cubicBezTo>
                    <a:pt x="12647732" y="5557559"/>
                    <a:pt x="12509047" y="5687614"/>
                    <a:pt x="12338070" y="5687614"/>
                  </a:cubicBezTo>
                  <a:lnTo>
                    <a:pt x="309661" y="5687614"/>
                  </a:lnTo>
                  <a:cubicBezTo>
                    <a:pt x="138685" y="5687614"/>
                    <a:pt x="0" y="5557439"/>
                    <a:pt x="0" y="5396954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D0DFE3"/>
              </a:solidFill>
              <a:prstDash val="solid"/>
              <a:miter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6038921" y="3975182"/>
            <a:ext cx="10691543" cy="566293"/>
            <a:chOff x="0" y="0"/>
            <a:chExt cx="14255391" cy="755058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519102"/>
              <a:ext cx="14255391" cy="235956"/>
              <a:chOff x="0" y="0"/>
              <a:chExt cx="11509165" cy="1905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1509177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1509177" h="190500">
                    <a:moveTo>
                      <a:pt x="0" y="95250"/>
                    </a:moveTo>
                    <a:cubicBezTo>
                      <a:pt x="0" y="42672"/>
                      <a:pt x="43226" y="0"/>
                      <a:pt x="96488" y="0"/>
                    </a:cubicBezTo>
                    <a:lnTo>
                      <a:pt x="11412689" y="0"/>
                    </a:lnTo>
                    <a:cubicBezTo>
                      <a:pt x="11465951" y="0"/>
                      <a:pt x="11509177" y="42672"/>
                      <a:pt x="11509177" y="95250"/>
                    </a:cubicBezTo>
                    <a:cubicBezTo>
                      <a:pt x="11509177" y="147828"/>
                      <a:pt x="11465951" y="190500"/>
                      <a:pt x="11412689" y="190500"/>
                    </a:cubicBezTo>
                    <a:lnTo>
                      <a:pt x="96488" y="190500"/>
                    </a:lnTo>
                    <a:cubicBezTo>
                      <a:pt x="43226" y="190500"/>
                      <a:pt x="0" y="147828"/>
                      <a:pt x="0" y="95250"/>
                    </a:cubicBezTo>
                    <a:close/>
                  </a:path>
                </a:pathLst>
              </a:custGeom>
              <a:solidFill>
                <a:srgbClr val="E0F0F4"/>
              </a:solidFill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0" y="519102"/>
              <a:ext cx="5702163" cy="235956"/>
              <a:chOff x="0" y="0"/>
              <a:chExt cx="4603671" cy="1905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603619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603619" h="190500">
                    <a:moveTo>
                      <a:pt x="0" y="95250"/>
                    </a:moveTo>
                    <a:cubicBezTo>
                      <a:pt x="0" y="42672"/>
                      <a:pt x="43226" y="0"/>
                      <a:pt x="96488" y="0"/>
                    </a:cubicBezTo>
                    <a:lnTo>
                      <a:pt x="4507132" y="0"/>
                    </a:lnTo>
                    <a:cubicBezTo>
                      <a:pt x="4560393" y="0"/>
                      <a:pt x="4603619" y="42672"/>
                      <a:pt x="4603619" y="95250"/>
                    </a:cubicBezTo>
                    <a:cubicBezTo>
                      <a:pt x="4603619" y="147828"/>
                      <a:pt x="4560393" y="190500"/>
                      <a:pt x="4507132" y="190500"/>
                    </a:cubicBezTo>
                    <a:lnTo>
                      <a:pt x="96488" y="190500"/>
                    </a:lnTo>
                    <a:cubicBezTo>
                      <a:pt x="43226" y="190500"/>
                      <a:pt x="0" y="147828"/>
                      <a:pt x="0" y="95250"/>
                    </a:cubicBezTo>
                    <a:close/>
                  </a:path>
                </a:pathLst>
              </a:custGeom>
              <a:solidFill>
                <a:srgbClr val="00627B"/>
              </a:solid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0" y="-19050"/>
              <a:ext cx="7127696" cy="4123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>
                  <a:solidFill>
                    <a:srgbClr val="00627B"/>
                  </a:solidFill>
                  <a:latin typeface="Arimo Bold"/>
                  <a:ea typeface="Arimo Bold"/>
                  <a:cs typeface="Arimo Bold"/>
                  <a:sym typeface="Arimo Bold"/>
                </a:rPr>
                <a:t>1. Solar Pump Package - ~10,000 liter / day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594470" y="-19050"/>
              <a:ext cx="4660921" cy="4123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2.0M UGX (40% of 5M base)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38921" y="4753836"/>
            <a:ext cx="10700507" cy="566293"/>
            <a:chOff x="0" y="0"/>
            <a:chExt cx="14267342" cy="755058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519102"/>
              <a:ext cx="14255391" cy="235956"/>
              <a:chOff x="0" y="0"/>
              <a:chExt cx="11509165" cy="1905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1509177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1509177" h="190500">
                    <a:moveTo>
                      <a:pt x="0" y="95250"/>
                    </a:moveTo>
                    <a:cubicBezTo>
                      <a:pt x="0" y="42672"/>
                      <a:pt x="43226" y="0"/>
                      <a:pt x="96488" y="0"/>
                    </a:cubicBezTo>
                    <a:lnTo>
                      <a:pt x="11412689" y="0"/>
                    </a:lnTo>
                    <a:cubicBezTo>
                      <a:pt x="11465951" y="0"/>
                      <a:pt x="11509177" y="42672"/>
                      <a:pt x="11509177" y="95250"/>
                    </a:cubicBezTo>
                    <a:cubicBezTo>
                      <a:pt x="11509177" y="147828"/>
                      <a:pt x="11465951" y="190500"/>
                      <a:pt x="11412689" y="190500"/>
                    </a:cubicBezTo>
                    <a:lnTo>
                      <a:pt x="96488" y="190500"/>
                    </a:lnTo>
                    <a:cubicBezTo>
                      <a:pt x="43226" y="190500"/>
                      <a:pt x="0" y="147828"/>
                      <a:pt x="0" y="95250"/>
                    </a:cubicBezTo>
                    <a:close/>
                  </a:path>
                </a:pathLst>
              </a:custGeom>
              <a:solidFill>
                <a:srgbClr val="E0F0F4"/>
              </a:solidFill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0" y="517417"/>
              <a:ext cx="2851081" cy="235956"/>
              <a:chOff x="0" y="0"/>
              <a:chExt cx="2301835" cy="1905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230181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301810" h="190500">
                    <a:moveTo>
                      <a:pt x="0" y="95250"/>
                    </a:moveTo>
                    <a:cubicBezTo>
                      <a:pt x="0" y="42672"/>
                      <a:pt x="43226" y="0"/>
                      <a:pt x="96488" y="0"/>
                    </a:cubicBezTo>
                    <a:lnTo>
                      <a:pt x="2205322" y="0"/>
                    </a:lnTo>
                    <a:cubicBezTo>
                      <a:pt x="2258583" y="0"/>
                      <a:pt x="2301810" y="42672"/>
                      <a:pt x="2301810" y="95250"/>
                    </a:cubicBezTo>
                    <a:cubicBezTo>
                      <a:pt x="2301810" y="147828"/>
                      <a:pt x="2258583" y="190500"/>
                      <a:pt x="2205322" y="190500"/>
                    </a:cubicBezTo>
                    <a:lnTo>
                      <a:pt x="96488" y="190500"/>
                    </a:lnTo>
                    <a:cubicBezTo>
                      <a:pt x="43226" y="190500"/>
                      <a:pt x="0" y="147828"/>
                      <a:pt x="0" y="95250"/>
                    </a:cubicBezTo>
                    <a:close/>
                  </a:path>
                </a:pathLst>
              </a:custGeom>
              <a:solidFill>
                <a:srgbClr val="7E9EA5"/>
              </a:solidFill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0" y="-19050"/>
              <a:ext cx="6722482" cy="4123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>
                  <a:solidFill>
                    <a:srgbClr val="50687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2. Av. Transport &amp; Installation Service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666177" y="-19050"/>
              <a:ext cx="4601166" cy="4123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1.0M UGX (20% of 5M base)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038921" y="5532489"/>
            <a:ext cx="10691543" cy="566293"/>
            <a:chOff x="0" y="0"/>
            <a:chExt cx="14255391" cy="755058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519102"/>
              <a:ext cx="14255391" cy="235956"/>
              <a:chOff x="0" y="0"/>
              <a:chExt cx="11509165" cy="1905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11509177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1509177" h="190500">
                    <a:moveTo>
                      <a:pt x="0" y="95250"/>
                    </a:moveTo>
                    <a:cubicBezTo>
                      <a:pt x="0" y="42672"/>
                      <a:pt x="43226" y="0"/>
                      <a:pt x="96488" y="0"/>
                    </a:cubicBezTo>
                    <a:lnTo>
                      <a:pt x="11412689" y="0"/>
                    </a:lnTo>
                    <a:cubicBezTo>
                      <a:pt x="11465951" y="0"/>
                      <a:pt x="11509177" y="42672"/>
                      <a:pt x="11509177" y="95250"/>
                    </a:cubicBezTo>
                    <a:cubicBezTo>
                      <a:pt x="11509177" y="147828"/>
                      <a:pt x="11465951" y="190500"/>
                      <a:pt x="11412689" y="190500"/>
                    </a:cubicBezTo>
                    <a:lnTo>
                      <a:pt x="96488" y="190500"/>
                    </a:lnTo>
                    <a:cubicBezTo>
                      <a:pt x="43226" y="190500"/>
                      <a:pt x="0" y="147828"/>
                      <a:pt x="0" y="95250"/>
                    </a:cubicBezTo>
                    <a:close/>
                  </a:path>
                </a:pathLst>
              </a:custGeom>
              <a:solidFill>
                <a:srgbClr val="E0F0F4"/>
              </a:solidFill>
            </p:spPr>
          </p:sp>
        </p:grpSp>
        <p:grpSp>
          <p:nvGrpSpPr>
            <p:cNvPr id="30" name="Group 30"/>
            <p:cNvGrpSpPr/>
            <p:nvPr/>
          </p:nvGrpSpPr>
          <p:grpSpPr>
            <a:xfrm>
              <a:off x="0" y="519102"/>
              <a:ext cx="5702163" cy="235956"/>
              <a:chOff x="0" y="0"/>
              <a:chExt cx="4603671" cy="1905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4603619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603619" h="190500">
                    <a:moveTo>
                      <a:pt x="0" y="95250"/>
                    </a:moveTo>
                    <a:cubicBezTo>
                      <a:pt x="0" y="42672"/>
                      <a:pt x="43226" y="0"/>
                      <a:pt x="96488" y="0"/>
                    </a:cubicBezTo>
                    <a:lnTo>
                      <a:pt x="4507132" y="0"/>
                    </a:lnTo>
                    <a:cubicBezTo>
                      <a:pt x="4560393" y="0"/>
                      <a:pt x="4603619" y="42672"/>
                      <a:pt x="4603619" y="95250"/>
                    </a:cubicBezTo>
                    <a:cubicBezTo>
                      <a:pt x="4603619" y="147828"/>
                      <a:pt x="4560393" y="190500"/>
                      <a:pt x="4507132" y="190500"/>
                    </a:cubicBezTo>
                    <a:lnTo>
                      <a:pt x="96488" y="190500"/>
                    </a:lnTo>
                    <a:cubicBezTo>
                      <a:pt x="43226" y="190500"/>
                      <a:pt x="0" y="147828"/>
                      <a:pt x="0" y="95250"/>
                    </a:cubicBezTo>
                    <a:close/>
                  </a:path>
                </a:pathLst>
              </a:custGeom>
              <a:solidFill>
                <a:srgbClr val="7E9EA5"/>
              </a:solidFill>
            </p:spPr>
          </p:sp>
        </p:grpSp>
        <p:sp>
          <p:nvSpPr>
            <p:cNvPr id="32" name="TextBox 32"/>
            <p:cNvSpPr txBox="1"/>
            <p:nvPr/>
          </p:nvSpPr>
          <p:spPr>
            <a:xfrm>
              <a:off x="0" y="-19050"/>
              <a:ext cx="8455389" cy="4123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>
                  <a:solidFill>
                    <a:srgbClr val="50687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3. Water Distribution, Cables &amp; Protection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594470" y="-19050"/>
              <a:ext cx="4660921" cy="4123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2.0M UGX (40% of 5M base)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029958" y="6373081"/>
            <a:ext cx="10709470" cy="725564"/>
            <a:chOff x="0" y="0"/>
            <a:chExt cx="14279293" cy="967418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14279293" cy="967418"/>
              <a:chOff x="0" y="0"/>
              <a:chExt cx="11528462" cy="78105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11528475" cy="781050"/>
              </a:xfrm>
              <a:custGeom>
                <a:avLst/>
                <a:gdLst/>
                <a:ahLst/>
                <a:cxnLst/>
                <a:rect l="l" t="t" r="r" b="b"/>
                <a:pathLst>
                  <a:path w="11528475" h="781050">
                    <a:moveTo>
                      <a:pt x="0" y="156210"/>
                    </a:moveTo>
                    <a:cubicBezTo>
                      <a:pt x="0" y="69977"/>
                      <a:pt x="70886" y="0"/>
                      <a:pt x="158240" y="0"/>
                    </a:cubicBezTo>
                    <a:lnTo>
                      <a:pt x="11370235" y="0"/>
                    </a:lnTo>
                    <a:cubicBezTo>
                      <a:pt x="11457588" y="0"/>
                      <a:pt x="11528475" y="69977"/>
                      <a:pt x="11528475" y="156210"/>
                    </a:cubicBezTo>
                    <a:lnTo>
                      <a:pt x="11528475" y="624840"/>
                    </a:lnTo>
                    <a:cubicBezTo>
                      <a:pt x="11528475" y="711073"/>
                      <a:pt x="11457588" y="781050"/>
                      <a:pt x="11370235" y="781050"/>
                    </a:cubicBezTo>
                    <a:lnTo>
                      <a:pt x="158240" y="781050"/>
                    </a:lnTo>
                    <a:cubicBezTo>
                      <a:pt x="70886" y="781050"/>
                      <a:pt x="0" y="711073"/>
                      <a:pt x="0" y="624840"/>
                    </a:cubicBezTo>
                    <a:close/>
                  </a:path>
                </a:pathLst>
              </a:custGeom>
              <a:solidFill>
                <a:srgbClr val="F5B000">
                  <a:alpha val="9804"/>
                </a:srgbClr>
              </a:solidFill>
              <a:ln w="14288" cap="sq">
                <a:solidFill>
                  <a:srgbClr val="F5B000">
                    <a:alpha val="9804"/>
                  </a:srgbClr>
                </a:solidFill>
                <a:prstDash val="solid"/>
                <a:miter/>
              </a:ln>
            </p:spPr>
          </p:sp>
        </p:grpSp>
        <p:sp>
          <p:nvSpPr>
            <p:cNvPr id="37" name="TextBox 37"/>
            <p:cNvSpPr txBox="1"/>
            <p:nvPr/>
          </p:nvSpPr>
          <p:spPr>
            <a:xfrm>
              <a:off x="370483" y="275895"/>
              <a:ext cx="5706640" cy="380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73"/>
                </a:lnSpc>
              </a:pPr>
              <a:r>
                <a:rPr lang="en-US" sz="1811" b="1">
                  <a:solidFill>
                    <a:srgbClr val="8A64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+ Overhead Tank &amp; Tank Stand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1972735" y="252299"/>
              <a:ext cx="2294607" cy="4123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+5.0M UGX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029958" y="7222521"/>
            <a:ext cx="10709470" cy="725564"/>
            <a:chOff x="0" y="0"/>
            <a:chExt cx="14279293" cy="967418"/>
          </a:xfrm>
        </p:grpSpPr>
        <p:grpSp>
          <p:nvGrpSpPr>
            <p:cNvPr id="40" name="Group 40"/>
            <p:cNvGrpSpPr/>
            <p:nvPr/>
          </p:nvGrpSpPr>
          <p:grpSpPr>
            <a:xfrm>
              <a:off x="0" y="0"/>
              <a:ext cx="14279293" cy="967418"/>
              <a:chOff x="0" y="0"/>
              <a:chExt cx="11528462" cy="78105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11528475" cy="781050"/>
              </a:xfrm>
              <a:custGeom>
                <a:avLst/>
                <a:gdLst/>
                <a:ahLst/>
                <a:cxnLst/>
                <a:rect l="l" t="t" r="r" b="b"/>
                <a:pathLst>
                  <a:path w="11528475" h="781050">
                    <a:moveTo>
                      <a:pt x="0" y="156210"/>
                    </a:moveTo>
                    <a:cubicBezTo>
                      <a:pt x="0" y="69977"/>
                      <a:pt x="70886" y="0"/>
                      <a:pt x="158240" y="0"/>
                    </a:cubicBezTo>
                    <a:lnTo>
                      <a:pt x="11370235" y="0"/>
                    </a:lnTo>
                    <a:cubicBezTo>
                      <a:pt x="11457588" y="0"/>
                      <a:pt x="11528475" y="69977"/>
                      <a:pt x="11528475" y="156210"/>
                    </a:cubicBezTo>
                    <a:lnTo>
                      <a:pt x="11528475" y="624840"/>
                    </a:lnTo>
                    <a:cubicBezTo>
                      <a:pt x="11528475" y="711073"/>
                      <a:pt x="11457588" y="781050"/>
                      <a:pt x="11370235" y="781050"/>
                    </a:cubicBezTo>
                    <a:lnTo>
                      <a:pt x="158240" y="781050"/>
                    </a:lnTo>
                    <a:cubicBezTo>
                      <a:pt x="70886" y="781050"/>
                      <a:pt x="0" y="711073"/>
                      <a:pt x="0" y="624840"/>
                    </a:cubicBezTo>
                    <a:close/>
                  </a:path>
                </a:pathLst>
              </a:custGeom>
              <a:solidFill>
                <a:srgbClr val="F5B000">
                  <a:alpha val="9804"/>
                </a:srgbClr>
              </a:solidFill>
              <a:ln w="14288" cap="sq">
                <a:solidFill>
                  <a:srgbClr val="F5B000">
                    <a:alpha val="9804"/>
                  </a:srgbClr>
                </a:solidFill>
                <a:prstDash val="solid"/>
                <a:miter/>
              </a:ln>
            </p:spPr>
          </p:sp>
        </p:grpSp>
        <p:sp>
          <p:nvSpPr>
            <p:cNvPr id="42" name="TextBox 42"/>
            <p:cNvSpPr txBox="1"/>
            <p:nvPr/>
          </p:nvSpPr>
          <p:spPr>
            <a:xfrm>
              <a:off x="370483" y="275895"/>
              <a:ext cx="7051137" cy="380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73"/>
                </a:lnSpc>
              </a:pPr>
              <a:r>
                <a:rPr lang="en-US" sz="1811" b="1">
                  <a:solidFill>
                    <a:srgbClr val="8A64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+ Shallow Well Digging (Water Source)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1972735" y="252299"/>
              <a:ext cx="2294607" cy="4123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+5.0M UGX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6038921" y="3265962"/>
            <a:ext cx="10348744" cy="396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9"/>
              </a:lnSpc>
            </a:pPr>
            <a:r>
              <a:rPr lang="en-US" sz="2508" b="1">
                <a:solidFill>
                  <a:srgbClr val="042029"/>
                </a:solidFill>
                <a:latin typeface="Arimo Bold"/>
                <a:ea typeface="Arimo Bold"/>
                <a:cs typeface="Arimo Bold"/>
                <a:sym typeface="Arimo Bold"/>
              </a:rPr>
              <a:t>Standard System Quote Ratio Breakdown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631714" y="4301579"/>
            <a:ext cx="3827153" cy="3419741"/>
            <a:chOff x="-1" y="468862"/>
            <a:chExt cx="5102871" cy="4559652"/>
          </a:xfrm>
        </p:grpSpPr>
        <p:sp>
          <p:nvSpPr>
            <p:cNvPr id="46" name="TextBox 46"/>
            <p:cNvSpPr txBox="1"/>
            <p:nvPr/>
          </p:nvSpPr>
          <p:spPr>
            <a:xfrm>
              <a:off x="-1" y="468862"/>
              <a:ext cx="5102871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70"/>
                </a:lnSpc>
              </a:pPr>
              <a:r>
                <a:rPr lang="en-US" sz="2800" b="1" dirty="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Core Insight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456" y="2099422"/>
              <a:ext cx="4716231" cy="29290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907"/>
                </a:lnSpc>
              </a:pPr>
              <a:r>
                <a:rPr lang="en-US" sz="2000" dirty="0">
                  <a:solidFill>
                    <a:schemeClr val="bg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The pump itself is just ~20% of total investment.</a:t>
              </a:r>
            </a:p>
            <a:p>
              <a:pPr algn="just">
                <a:lnSpc>
                  <a:spcPts val="2907"/>
                </a:lnSpc>
              </a:pPr>
              <a:endParaRPr lang="en-US" sz="2000" dirty="0">
                <a:solidFill>
                  <a:schemeClr val="bg1"/>
                </a:solidFill>
                <a:latin typeface="Arimo Bold"/>
                <a:ea typeface="Arimo Bold"/>
                <a:cs typeface="Arimo Bold"/>
                <a:sym typeface="Arimo Bold"/>
              </a:endParaRPr>
            </a:p>
            <a:p>
              <a:pPr algn="just">
                <a:lnSpc>
                  <a:spcPts val="2907"/>
                </a:lnSpc>
              </a:pPr>
              <a:r>
                <a:rPr lang="en-US" sz="2000" dirty="0">
                  <a:solidFill>
                    <a:schemeClr val="bg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Water access, distribution and storage are the real cost items.</a:t>
              </a:r>
            </a:p>
          </p:txBody>
        </p:sp>
      </p:grpSp>
      <p:sp>
        <p:nvSpPr>
          <p:cNvPr id="48" name="AutoShape 48"/>
          <p:cNvSpPr/>
          <p:nvPr/>
        </p:nvSpPr>
        <p:spPr>
          <a:xfrm flipH="1" flipV="1">
            <a:off x="10258791" y="236912"/>
            <a:ext cx="0" cy="667365"/>
          </a:xfrm>
          <a:prstGeom prst="line">
            <a:avLst/>
          </a:prstGeom>
          <a:ln w="38100" cap="flat">
            <a:solidFill>
              <a:srgbClr val="B3D9E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9" name="TextBox 49"/>
          <p:cNvSpPr txBox="1"/>
          <p:nvPr/>
        </p:nvSpPr>
        <p:spPr>
          <a:xfrm>
            <a:off x="10405764" y="227727"/>
            <a:ext cx="6853536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500"/>
              </a:lnSpc>
            </a:pPr>
            <a:r>
              <a:rPr lang="en-US" sz="3750" b="1" dirty="0">
                <a:solidFill>
                  <a:srgbClr val="042029"/>
                </a:solidFill>
                <a:latin typeface="Arimo Bold"/>
                <a:ea typeface="Arimo Bold"/>
                <a:cs typeface="Arimo Bold"/>
                <a:sym typeface="Arimo Bold"/>
              </a:rPr>
              <a:t>The Pump is NOT the Problem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571758" y="380094"/>
            <a:ext cx="654006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 b="1" dirty="0">
                <a:solidFill>
                  <a:srgbClr val="00627B"/>
                </a:solidFill>
                <a:latin typeface="Arimo Bold"/>
                <a:ea typeface="Arimo Bold"/>
                <a:cs typeface="Arimo Bold"/>
                <a:sym typeface="Arimo Bold"/>
              </a:rPr>
              <a:t>FINANCIAL ANALYSIS OF A QUOTE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779093" y="422924"/>
            <a:ext cx="2959164" cy="295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9"/>
              </a:lnSpc>
            </a:pPr>
            <a:r>
              <a:rPr lang="en-US" sz="1999" b="1">
                <a:solidFill>
                  <a:srgbClr val="00627B"/>
                </a:solidFill>
                <a:latin typeface="Arimo Bold"/>
                <a:ea typeface="Arimo Bold"/>
                <a:cs typeface="Arimo Bold"/>
                <a:sym typeface="Arimo Bold"/>
              </a:rPr>
              <a:t>SESSION OVERVIEW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2589" y="236912"/>
            <a:ext cx="13668387" cy="1171916"/>
            <a:chOff x="0" y="0"/>
            <a:chExt cx="18224516" cy="1562554"/>
          </a:xfrm>
        </p:grpSpPr>
        <p:sp>
          <p:nvSpPr>
            <p:cNvPr id="3" name="AutoShape 3"/>
            <p:cNvSpPr/>
            <p:nvPr/>
          </p:nvSpPr>
          <p:spPr>
            <a:xfrm flipH="1" flipV="1">
              <a:off x="6794578" y="0"/>
              <a:ext cx="0" cy="889820"/>
            </a:xfrm>
            <a:prstGeom prst="line">
              <a:avLst/>
            </a:prstGeom>
            <a:ln w="50800" cap="flat">
              <a:solidFill>
                <a:srgbClr val="B3D9E2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288405" y="454"/>
              <a:ext cx="10936112" cy="1562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en-US" sz="3750" b="1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Our Model is Build on Affordability &amp; System Longevity 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65597"/>
              <a:ext cx="6299278" cy="492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879"/>
                </a:lnSpc>
              </a:pPr>
              <a:r>
                <a:rPr lang="en-US" sz="2399" b="1">
                  <a:solidFill>
                    <a:srgbClr val="00627B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THE RESILIENCIA MODEL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2052252"/>
            <a:ext cx="18412253" cy="4610973"/>
            <a:chOff x="0" y="0"/>
            <a:chExt cx="24549670" cy="6147964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4549670" cy="5901519"/>
              <a:chOff x="0" y="0"/>
              <a:chExt cx="4849318" cy="1165732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849318" cy="1165732"/>
              </a:xfrm>
              <a:custGeom>
                <a:avLst/>
                <a:gdLst/>
                <a:ahLst/>
                <a:cxnLst/>
                <a:rect l="l" t="t" r="r" b="b"/>
                <a:pathLst>
                  <a:path w="4849318" h="1165732">
                    <a:moveTo>
                      <a:pt x="0" y="0"/>
                    </a:moveTo>
                    <a:lnTo>
                      <a:pt x="4849318" y="0"/>
                    </a:lnTo>
                    <a:lnTo>
                      <a:pt x="4849318" y="1165732"/>
                    </a:lnTo>
                    <a:lnTo>
                      <a:pt x="0" y="1165732"/>
                    </a:lnTo>
                    <a:close/>
                  </a:path>
                </a:pathLst>
              </a:custGeom>
              <a:solidFill>
                <a:srgbClr val="F5B000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19050"/>
                <a:ext cx="4849318" cy="118478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5770729" y="87000"/>
              <a:ext cx="8778941" cy="5814519"/>
              <a:chOff x="0" y="0"/>
              <a:chExt cx="1734112" cy="114854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734112" cy="1148547"/>
              </a:xfrm>
              <a:custGeom>
                <a:avLst/>
                <a:gdLst/>
                <a:ahLst/>
                <a:cxnLst/>
                <a:rect l="l" t="t" r="r" b="b"/>
                <a:pathLst>
                  <a:path w="1734112" h="1148547">
                    <a:moveTo>
                      <a:pt x="0" y="0"/>
                    </a:moveTo>
                    <a:lnTo>
                      <a:pt x="1734112" y="0"/>
                    </a:lnTo>
                    <a:lnTo>
                      <a:pt x="1734112" y="1148547"/>
                    </a:lnTo>
                    <a:lnTo>
                      <a:pt x="0" y="1148547"/>
                    </a:lnTo>
                    <a:close/>
                  </a:path>
                </a:pathLst>
              </a:custGeom>
              <a:solidFill>
                <a:srgbClr val="00627B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19050"/>
                <a:ext cx="1734112" cy="11675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65670" y="87000"/>
              <a:ext cx="15605059" cy="5814519"/>
              <a:chOff x="0" y="0"/>
              <a:chExt cx="1696247" cy="63203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696247" cy="632030"/>
              </a:xfrm>
              <a:custGeom>
                <a:avLst/>
                <a:gdLst/>
                <a:ahLst/>
                <a:cxnLst/>
                <a:rect l="l" t="t" r="r" b="b"/>
                <a:pathLst>
                  <a:path w="1696247" h="632030">
                    <a:moveTo>
                      <a:pt x="0" y="0"/>
                    </a:moveTo>
                    <a:lnTo>
                      <a:pt x="1696247" y="0"/>
                    </a:lnTo>
                    <a:lnTo>
                      <a:pt x="1696247" y="632030"/>
                    </a:lnTo>
                    <a:lnTo>
                      <a:pt x="0" y="63203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49148" b="-52137"/>
                </a:stretch>
              </a:blipFill>
            </p:spPr>
          </p:sp>
        </p:grpSp>
        <p:grpSp>
          <p:nvGrpSpPr>
            <p:cNvPr id="15" name="Group 15"/>
            <p:cNvGrpSpPr/>
            <p:nvPr/>
          </p:nvGrpSpPr>
          <p:grpSpPr>
            <a:xfrm>
              <a:off x="165670" y="333445"/>
              <a:ext cx="15605059" cy="5814519"/>
              <a:chOff x="0" y="0"/>
              <a:chExt cx="3082481" cy="1148547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3082481" cy="1148547"/>
              </a:xfrm>
              <a:custGeom>
                <a:avLst/>
                <a:gdLst/>
                <a:ahLst/>
                <a:cxnLst/>
                <a:rect l="l" t="t" r="r" b="b"/>
                <a:pathLst>
                  <a:path w="3082481" h="1148547">
                    <a:moveTo>
                      <a:pt x="0" y="0"/>
                    </a:moveTo>
                    <a:lnTo>
                      <a:pt x="3082481" y="0"/>
                    </a:lnTo>
                    <a:lnTo>
                      <a:pt x="3082481" y="1148547"/>
                    </a:lnTo>
                    <a:lnTo>
                      <a:pt x="0" y="1148547"/>
                    </a:lnTo>
                    <a:close/>
                  </a:path>
                </a:pathLst>
              </a:custGeom>
              <a:solidFill>
                <a:srgbClr val="00627B">
                  <a:alpha val="12941"/>
                </a:srgbClr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19050"/>
                <a:ext cx="3082481" cy="11675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</p:grpSp>
      <p:sp>
        <p:nvSpPr>
          <p:cNvPr id="18" name="TextBox 18"/>
          <p:cNvSpPr txBox="1"/>
          <p:nvPr/>
        </p:nvSpPr>
        <p:spPr>
          <a:xfrm>
            <a:off x="12633370" y="3273056"/>
            <a:ext cx="4423575" cy="2030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0"/>
              </a:lnSpc>
            </a:pPr>
            <a:r>
              <a:rPr lang="en-US" sz="442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Customized &amp; Integrated Farm Infrastructure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028700" y="7106864"/>
            <a:ext cx="4489953" cy="2098761"/>
            <a:chOff x="0" y="0"/>
            <a:chExt cx="5986604" cy="2798348"/>
          </a:xfrm>
        </p:grpSpPr>
        <p:sp>
          <p:nvSpPr>
            <p:cNvPr id="20" name="Freeform 20"/>
            <p:cNvSpPr/>
            <p:nvPr/>
          </p:nvSpPr>
          <p:spPr>
            <a:xfrm>
              <a:off x="2607669" y="0"/>
              <a:ext cx="530773" cy="530773"/>
            </a:xfrm>
            <a:custGeom>
              <a:avLst/>
              <a:gdLst/>
              <a:ahLst/>
              <a:cxnLst/>
              <a:rect l="l" t="t" r="r" b="b"/>
              <a:pathLst>
                <a:path w="530773" h="530773">
                  <a:moveTo>
                    <a:pt x="0" y="0"/>
                  </a:moveTo>
                  <a:lnTo>
                    <a:pt x="530773" y="0"/>
                  </a:lnTo>
                  <a:lnTo>
                    <a:pt x="530773" y="530773"/>
                  </a:lnTo>
                  <a:lnTo>
                    <a:pt x="0" y="530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691865"/>
              <a:ext cx="5986604" cy="459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98"/>
                </a:lnSpc>
              </a:pPr>
              <a:r>
                <a:rPr lang="en-US" sz="2400" b="1" dirty="0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Infrastructure as the Anchor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253510"/>
              <a:ext cx="5986604" cy="15448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6"/>
                </a:lnSpc>
              </a:pPr>
              <a:r>
                <a:rPr lang="en-US" sz="1930">
                  <a:solidFill>
                    <a:srgbClr val="506870"/>
                  </a:solidFill>
                  <a:latin typeface="Arimo"/>
                  <a:ea typeface="Arimo"/>
                  <a:cs typeface="Arimo"/>
                  <a:sym typeface="Arimo"/>
                </a:rPr>
                <a:t>Long-term civil and piping infrastructure stays fixed on the farm. The solar pump is treated as an easily replaceable component.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721750" y="7106864"/>
            <a:ext cx="4537550" cy="1794552"/>
            <a:chOff x="0" y="0"/>
            <a:chExt cx="6050067" cy="2392736"/>
          </a:xfrm>
        </p:grpSpPr>
        <p:sp>
          <p:nvSpPr>
            <p:cNvPr id="24" name="Freeform 24"/>
            <p:cNvSpPr/>
            <p:nvPr/>
          </p:nvSpPr>
          <p:spPr>
            <a:xfrm flipH="1">
              <a:off x="2723621" y="0"/>
              <a:ext cx="602826" cy="602826"/>
            </a:xfrm>
            <a:custGeom>
              <a:avLst/>
              <a:gdLst/>
              <a:ahLst/>
              <a:cxnLst/>
              <a:rect l="l" t="t" r="r" b="b"/>
              <a:pathLst>
                <a:path w="602826" h="602826">
                  <a:moveTo>
                    <a:pt x="602825" y="0"/>
                  </a:moveTo>
                  <a:lnTo>
                    <a:pt x="0" y="0"/>
                  </a:lnTo>
                  <a:lnTo>
                    <a:pt x="0" y="602826"/>
                  </a:lnTo>
                  <a:lnTo>
                    <a:pt x="602825" y="602826"/>
                  </a:lnTo>
                  <a:lnTo>
                    <a:pt x="602825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269806" y="667700"/>
              <a:ext cx="5510455" cy="459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98"/>
                </a:lnSpc>
              </a:pPr>
              <a:r>
                <a:rPr lang="en-US" sz="2400" b="1" dirty="0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Ultra-Lean Sales Operations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1229345"/>
              <a:ext cx="6050067" cy="11633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6"/>
                </a:lnSpc>
              </a:pPr>
              <a:r>
                <a:rPr lang="en-US" sz="1930">
                  <a:solidFill>
                    <a:srgbClr val="506870"/>
                  </a:solidFill>
                  <a:latin typeface="Arimo"/>
                  <a:ea typeface="Arimo"/>
                  <a:cs typeface="Arimo"/>
                  <a:sym typeface="Arimo"/>
                </a:rPr>
                <a:t>Eliminating heavy retail branch networks keeps distribution hyper-efficient and retail prices at rock bottom.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899024" y="7135196"/>
            <a:ext cx="4489953" cy="2070429"/>
            <a:chOff x="0" y="0"/>
            <a:chExt cx="5986604" cy="2760572"/>
          </a:xfrm>
        </p:grpSpPr>
        <p:sp>
          <p:nvSpPr>
            <p:cNvPr id="28" name="Freeform 28"/>
            <p:cNvSpPr/>
            <p:nvPr/>
          </p:nvSpPr>
          <p:spPr>
            <a:xfrm>
              <a:off x="2746803" y="0"/>
              <a:ext cx="492997" cy="492997"/>
            </a:xfrm>
            <a:custGeom>
              <a:avLst/>
              <a:gdLst/>
              <a:ahLst/>
              <a:cxnLst/>
              <a:rect l="l" t="t" r="r" b="b"/>
              <a:pathLst>
                <a:path w="492997" h="492997">
                  <a:moveTo>
                    <a:pt x="0" y="0"/>
                  </a:moveTo>
                  <a:lnTo>
                    <a:pt x="492998" y="0"/>
                  </a:lnTo>
                  <a:lnTo>
                    <a:pt x="492998" y="492997"/>
                  </a:lnTo>
                  <a:lnTo>
                    <a:pt x="0" y="4929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654089"/>
              <a:ext cx="5986604" cy="459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98"/>
                </a:lnSpc>
              </a:pPr>
              <a:r>
                <a:rPr lang="en-US" sz="2400" b="1" dirty="0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Direct Factory Sourcing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1215734"/>
              <a:ext cx="5986604" cy="15448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6"/>
                </a:lnSpc>
              </a:pPr>
              <a:r>
                <a:rPr lang="en-US" sz="1930">
                  <a:solidFill>
                    <a:srgbClr val="506870"/>
                  </a:solidFill>
                  <a:latin typeface="Arimo"/>
                  <a:ea typeface="Arimo"/>
                  <a:cs typeface="Arimo"/>
                  <a:sym typeface="Arimo"/>
                </a:rPr>
                <a:t>Sourcing pumps directly from Tier-1 manufacturers in China minimizes unit cost, making pump replacement cheap and simple.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25259" y="3886768"/>
            <a:ext cx="4863333" cy="3715369"/>
            <a:chOff x="0" y="0"/>
            <a:chExt cx="6484443" cy="4953826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6484443" cy="4953826"/>
              <a:chOff x="0" y="0"/>
              <a:chExt cx="6484443" cy="4953826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84443" cy="4953826"/>
              </a:xfrm>
              <a:custGeom>
                <a:avLst/>
                <a:gdLst/>
                <a:ahLst/>
                <a:cxnLst/>
                <a:rect l="l" t="t" r="r" b="b"/>
                <a:pathLst>
                  <a:path w="6484443" h="4953826">
                    <a:moveTo>
                      <a:pt x="0" y="368632"/>
                    </a:moveTo>
                    <a:cubicBezTo>
                      <a:pt x="0" y="164975"/>
                      <a:pt x="126409" y="0"/>
                      <a:pt x="282457" y="0"/>
                    </a:cubicBezTo>
                    <a:lnTo>
                      <a:pt x="6201987" y="0"/>
                    </a:lnTo>
                    <a:cubicBezTo>
                      <a:pt x="6357918" y="0"/>
                      <a:pt x="6484443" y="164975"/>
                      <a:pt x="6484443" y="368632"/>
                    </a:cubicBezTo>
                    <a:lnTo>
                      <a:pt x="6484443" y="4585194"/>
                    </a:lnTo>
                    <a:cubicBezTo>
                      <a:pt x="6484443" y="4788698"/>
                      <a:pt x="6358035" y="4953826"/>
                      <a:pt x="6201987" y="4953826"/>
                    </a:cubicBezTo>
                    <a:lnTo>
                      <a:pt x="282457" y="4953826"/>
                    </a:lnTo>
                    <a:cubicBezTo>
                      <a:pt x="126409" y="4953826"/>
                      <a:pt x="0" y="4788851"/>
                      <a:pt x="0" y="4585194"/>
                    </a:cubicBezTo>
                    <a:close/>
                  </a:path>
                </a:pathLst>
              </a:custGeom>
              <a:solidFill>
                <a:srgbClr val="F3F7F8"/>
              </a:solidFill>
              <a:ln w="14288" cap="sq">
                <a:solidFill>
                  <a:srgbClr val="D0DFE3"/>
                </a:solidFill>
                <a:prstDash val="solid"/>
                <a:miter/>
              </a:ln>
            </p:spPr>
          </p:sp>
        </p:grpSp>
        <p:sp>
          <p:nvSpPr>
            <p:cNvPr id="5" name="Freeform 5"/>
            <p:cNvSpPr/>
            <p:nvPr/>
          </p:nvSpPr>
          <p:spPr>
            <a:xfrm>
              <a:off x="5504569" y="533068"/>
              <a:ext cx="438150" cy="438150"/>
            </a:xfrm>
            <a:custGeom>
              <a:avLst/>
              <a:gdLst/>
              <a:ahLst/>
              <a:cxnLst/>
              <a:rect l="l" t="t" r="r" b="b"/>
              <a:pathLst>
                <a:path w="438150" h="438150">
                  <a:moveTo>
                    <a:pt x="0" y="0"/>
                  </a:moveTo>
                  <a:lnTo>
                    <a:pt x="438150" y="0"/>
                  </a:lnTo>
                  <a:lnTo>
                    <a:pt x="438150" y="438150"/>
                  </a:lnTo>
                  <a:lnTo>
                    <a:pt x="0" y="438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6" name="Group 6"/>
            <p:cNvGrpSpPr/>
            <p:nvPr/>
          </p:nvGrpSpPr>
          <p:grpSpPr>
            <a:xfrm>
              <a:off x="541724" y="430729"/>
              <a:ext cx="2149106" cy="588446"/>
              <a:chOff x="0" y="0"/>
              <a:chExt cx="1600200" cy="43815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600200" cy="438150"/>
              </a:xfrm>
              <a:custGeom>
                <a:avLst/>
                <a:gdLst/>
                <a:ahLst/>
                <a:cxnLst/>
                <a:rect l="l" t="t" r="r" b="b"/>
                <a:pathLst>
                  <a:path w="1600200" h="438150">
                    <a:moveTo>
                      <a:pt x="0" y="76200"/>
                    </a:moveTo>
                    <a:cubicBezTo>
                      <a:pt x="0" y="34163"/>
                      <a:pt x="34163" y="0"/>
                      <a:pt x="76200" y="0"/>
                    </a:cubicBezTo>
                    <a:lnTo>
                      <a:pt x="1524000" y="0"/>
                    </a:lnTo>
                    <a:cubicBezTo>
                      <a:pt x="1566037" y="0"/>
                      <a:pt x="1600200" y="34163"/>
                      <a:pt x="1600200" y="76200"/>
                    </a:cubicBezTo>
                    <a:lnTo>
                      <a:pt x="1600200" y="361950"/>
                    </a:lnTo>
                    <a:cubicBezTo>
                      <a:pt x="1600200" y="403987"/>
                      <a:pt x="1566037" y="438150"/>
                      <a:pt x="1524000" y="438150"/>
                    </a:cubicBezTo>
                    <a:lnTo>
                      <a:pt x="76200" y="438150"/>
                    </a:lnTo>
                    <a:cubicBezTo>
                      <a:pt x="34163" y="438150"/>
                      <a:pt x="0" y="403987"/>
                      <a:pt x="0" y="361950"/>
                    </a:cubicBezTo>
                    <a:close/>
                  </a:path>
                </a:pathLst>
              </a:custGeom>
              <a:solidFill>
                <a:srgbClr val="E0F0F4"/>
              </a:solidFill>
            </p:spPr>
          </p:sp>
        </p:grpSp>
        <p:sp>
          <p:nvSpPr>
            <p:cNvPr id="8" name="TextBox 8"/>
            <p:cNvSpPr txBox="1"/>
            <p:nvPr/>
          </p:nvSpPr>
          <p:spPr>
            <a:xfrm>
              <a:off x="746401" y="514018"/>
              <a:ext cx="1995598" cy="4028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813" b="1">
                  <a:solidFill>
                    <a:srgbClr val="00627B"/>
                  </a:solidFill>
                  <a:latin typeface="Arimo Bold"/>
                  <a:ea typeface="Arimo Bold"/>
                  <a:cs typeface="Arimo Bold"/>
                  <a:sym typeface="Arimo Bold"/>
                </a:rPr>
                <a:t>UNLOCK 01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41724" y="1304925"/>
              <a:ext cx="5400995" cy="476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b="1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Commercial Affordability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41724" y="1895475"/>
              <a:ext cx="5400995" cy="16727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520"/>
                </a:lnSpc>
              </a:pPr>
              <a:r>
                <a:rPr lang="en-US" sz="1800">
                  <a:solidFill>
                    <a:srgbClr val="506870"/>
                  </a:solidFill>
                  <a:latin typeface="Arimo"/>
                  <a:ea typeface="Arimo"/>
                  <a:cs typeface="Arimo"/>
                  <a:sym typeface="Arimo"/>
                </a:rPr>
                <a:t>Move away from subsidy-led market distortions. Unlock commercial asset finance and direct sourcing to make hardware genuinely self-sustaining.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299409" y="3886768"/>
            <a:ext cx="4863333" cy="3715369"/>
            <a:chOff x="0" y="0"/>
            <a:chExt cx="6484443" cy="4953826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6484443" cy="4953826"/>
              <a:chOff x="0" y="0"/>
              <a:chExt cx="6484443" cy="4953826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484443" cy="4953826"/>
              </a:xfrm>
              <a:custGeom>
                <a:avLst/>
                <a:gdLst/>
                <a:ahLst/>
                <a:cxnLst/>
                <a:rect l="l" t="t" r="r" b="b"/>
                <a:pathLst>
                  <a:path w="6484443" h="4953826">
                    <a:moveTo>
                      <a:pt x="0" y="368632"/>
                    </a:moveTo>
                    <a:cubicBezTo>
                      <a:pt x="0" y="164975"/>
                      <a:pt x="126409" y="0"/>
                      <a:pt x="282457" y="0"/>
                    </a:cubicBezTo>
                    <a:lnTo>
                      <a:pt x="6201987" y="0"/>
                    </a:lnTo>
                    <a:cubicBezTo>
                      <a:pt x="6357918" y="0"/>
                      <a:pt x="6484443" y="164975"/>
                      <a:pt x="6484443" y="368632"/>
                    </a:cubicBezTo>
                    <a:lnTo>
                      <a:pt x="6484443" y="4585194"/>
                    </a:lnTo>
                    <a:cubicBezTo>
                      <a:pt x="6484443" y="4788698"/>
                      <a:pt x="6358035" y="4953826"/>
                      <a:pt x="6201987" y="4953826"/>
                    </a:cubicBezTo>
                    <a:lnTo>
                      <a:pt x="282457" y="4953826"/>
                    </a:lnTo>
                    <a:cubicBezTo>
                      <a:pt x="126409" y="4953826"/>
                      <a:pt x="0" y="4788851"/>
                      <a:pt x="0" y="4585194"/>
                    </a:cubicBezTo>
                    <a:close/>
                  </a:path>
                </a:pathLst>
              </a:custGeom>
              <a:solidFill>
                <a:srgbClr val="F3F7F8"/>
              </a:solidFill>
              <a:ln w="14288" cap="sq">
                <a:solidFill>
                  <a:srgbClr val="D0DFE3"/>
                </a:solidFill>
                <a:prstDash val="solid"/>
                <a:miter/>
              </a:ln>
            </p:spPr>
          </p:sp>
        </p:grpSp>
        <p:sp>
          <p:nvSpPr>
            <p:cNvPr id="14" name="Freeform 14"/>
            <p:cNvSpPr/>
            <p:nvPr/>
          </p:nvSpPr>
          <p:spPr>
            <a:xfrm>
              <a:off x="5504569" y="533068"/>
              <a:ext cx="438150" cy="438150"/>
            </a:xfrm>
            <a:custGeom>
              <a:avLst/>
              <a:gdLst/>
              <a:ahLst/>
              <a:cxnLst/>
              <a:rect l="l" t="t" r="r" b="b"/>
              <a:pathLst>
                <a:path w="438150" h="438150">
                  <a:moveTo>
                    <a:pt x="0" y="0"/>
                  </a:moveTo>
                  <a:lnTo>
                    <a:pt x="438150" y="0"/>
                  </a:lnTo>
                  <a:lnTo>
                    <a:pt x="438150" y="438150"/>
                  </a:lnTo>
                  <a:lnTo>
                    <a:pt x="0" y="438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5" name="Group 15"/>
            <p:cNvGrpSpPr/>
            <p:nvPr/>
          </p:nvGrpSpPr>
          <p:grpSpPr>
            <a:xfrm>
              <a:off x="541724" y="430729"/>
              <a:ext cx="2149106" cy="588446"/>
              <a:chOff x="0" y="0"/>
              <a:chExt cx="1600200" cy="43815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600200" cy="438150"/>
              </a:xfrm>
              <a:custGeom>
                <a:avLst/>
                <a:gdLst/>
                <a:ahLst/>
                <a:cxnLst/>
                <a:rect l="l" t="t" r="r" b="b"/>
                <a:pathLst>
                  <a:path w="1600200" h="438150">
                    <a:moveTo>
                      <a:pt x="0" y="76200"/>
                    </a:moveTo>
                    <a:cubicBezTo>
                      <a:pt x="0" y="34163"/>
                      <a:pt x="34163" y="0"/>
                      <a:pt x="76200" y="0"/>
                    </a:cubicBezTo>
                    <a:lnTo>
                      <a:pt x="1524000" y="0"/>
                    </a:lnTo>
                    <a:cubicBezTo>
                      <a:pt x="1566037" y="0"/>
                      <a:pt x="1600200" y="34163"/>
                      <a:pt x="1600200" y="76200"/>
                    </a:cubicBezTo>
                    <a:lnTo>
                      <a:pt x="1600200" y="361950"/>
                    </a:lnTo>
                    <a:cubicBezTo>
                      <a:pt x="1600200" y="403987"/>
                      <a:pt x="1566037" y="438150"/>
                      <a:pt x="1524000" y="438150"/>
                    </a:cubicBezTo>
                    <a:lnTo>
                      <a:pt x="76200" y="438150"/>
                    </a:lnTo>
                    <a:cubicBezTo>
                      <a:pt x="34163" y="438150"/>
                      <a:pt x="0" y="403987"/>
                      <a:pt x="0" y="361950"/>
                    </a:cubicBezTo>
                    <a:close/>
                  </a:path>
                </a:pathLst>
              </a:custGeom>
              <a:solidFill>
                <a:srgbClr val="FDE5E8"/>
              </a:solidFill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746401" y="514018"/>
              <a:ext cx="1995598" cy="4028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813" b="1">
                  <a:solidFill>
                    <a:srgbClr val="B44A57"/>
                  </a:solidFill>
                  <a:latin typeface="Arimo Bold"/>
                  <a:ea typeface="Arimo Bold"/>
                  <a:cs typeface="Arimo Bold"/>
                  <a:sym typeface="Arimo Bold"/>
                </a:rPr>
                <a:t>UNLOCK 01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41724" y="1304925"/>
              <a:ext cx="5400995" cy="476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b="1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Permanent Infrastructure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41724" y="1895475"/>
              <a:ext cx="5400995" cy="16727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520"/>
                </a:lnSpc>
              </a:pPr>
              <a:r>
                <a:rPr lang="en-US" sz="1800">
                  <a:solidFill>
                    <a:srgbClr val="506870"/>
                  </a:solidFill>
                  <a:latin typeface="Arimo"/>
                  <a:ea typeface="Arimo"/>
                  <a:cs typeface="Arimo"/>
                  <a:sym typeface="Arimo"/>
                </a:rPr>
                <a:t>Assist farmers in co-financing long-term civil works, trenching, and water distribution networks that outlast individual pump units.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712334" y="3886768"/>
            <a:ext cx="4863333" cy="3715369"/>
            <a:chOff x="0" y="0"/>
            <a:chExt cx="6484443" cy="4953826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6484443" cy="4953826"/>
              <a:chOff x="0" y="0"/>
              <a:chExt cx="6484443" cy="4953826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6484443" cy="4953826"/>
              </a:xfrm>
              <a:custGeom>
                <a:avLst/>
                <a:gdLst/>
                <a:ahLst/>
                <a:cxnLst/>
                <a:rect l="l" t="t" r="r" b="b"/>
                <a:pathLst>
                  <a:path w="6484443" h="4953826">
                    <a:moveTo>
                      <a:pt x="0" y="368632"/>
                    </a:moveTo>
                    <a:cubicBezTo>
                      <a:pt x="0" y="164975"/>
                      <a:pt x="126409" y="0"/>
                      <a:pt x="282457" y="0"/>
                    </a:cubicBezTo>
                    <a:lnTo>
                      <a:pt x="6201987" y="0"/>
                    </a:lnTo>
                    <a:cubicBezTo>
                      <a:pt x="6357918" y="0"/>
                      <a:pt x="6484443" y="164975"/>
                      <a:pt x="6484443" y="368632"/>
                    </a:cubicBezTo>
                    <a:lnTo>
                      <a:pt x="6484443" y="4585194"/>
                    </a:lnTo>
                    <a:cubicBezTo>
                      <a:pt x="6484443" y="4788698"/>
                      <a:pt x="6358035" y="4953826"/>
                      <a:pt x="6201987" y="4953826"/>
                    </a:cubicBezTo>
                    <a:lnTo>
                      <a:pt x="282457" y="4953826"/>
                    </a:lnTo>
                    <a:cubicBezTo>
                      <a:pt x="126409" y="4953826"/>
                      <a:pt x="0" y="4788851"/>
                      <a:pt x="0" y="4585194"/>
                    </a:cubicBezTo>
                    <a:close/>
                  </a:path>
                </a:pathLst>
              </a:custGeom>
              <a:solidFill>
                <a:srgbClr val="F3F7F8"/>
              </a:solidFill>
              <a:ln w="14288" cap="sq">
                <a:solidFill>
                  <a:srgbClr val="D0DFE3"/>
                </a:solidFill>
                <a:prstDash val="solid"/>
                <a:miter/>
              </a:ln>
            </p:spPr>
          </p:sp>
        </p:grpSp>
        <p:sp>
          <p:nvSpPr>
            <p:cNvPr id="23" name="Freeform 23"/>
            <p:cNvSpPr/>
            <p:nvPr/>
          </p:nvSpPr>
          <p:spPr>
            <a:xfrm>
              <a:off x="5504569" y="533068"/>
              <a:ext cx="438150" cy="438150"/>
            </a:xfrm>
            <a:custGeom>
              <a:avLst/>
              <a:gdLst/>
              <a:ahLst/>
              <a:cxnLst/>
              <a:rect l="l" t="t" r="r" b="b"/>
              <a:pathLst>
                <a:path w="438150" h="438150">
                  <a:moveTo>
                    <a:pt x="0" y="0"/>
                  </a:moveTo>
                  <a:lnTo>
                    <a:pt x="438150" y="0"/>
                  </a:lnTo>
                  <a:lnTo>
                    <a:pt x="438150" y="438150"/>
                  </a:lnTo>
                  <a:lnTo>
                    <a:pt x="0" y="438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24" name="Group 24"/>
            <p:cNvGrpSpPr/>
            <p:nvPr/>
          </p:nvGrpSpPr>
          <p:grpSpPr>
            <a:xfrm>
              <a:off x="541724" y="430729"/>
              <a:ext cx="2149106" cy="588446"/>
              <a:chOff x="0" y="0"/>
              <a:chExt cx="1600200" cy="43815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600200" cy="438150"/>
              </a:xfrm>
              <a:custGeom>
                <a:avLst/>
                <a:gdLst/>
                <a:ahLst/>
                <a:cxnLst/>
                <a:rect l="l" t="t" r="r" b="b"/>
                <a:pathLst>
                  <a:path w="1600200" h="438150">
                    <a:moveTo>
                      <a:pt x="0" y="76200"/>
                    </a:moveTo>
                    <a:cubicBezTo>
                      <a:pt x="0" y="34163"/>
                      <a:pt x="34163" y="0"/>
                      <a:pt x="76200" y="0"/>
                    </a:cubicBezTo>
                    <a:lnTo>
                      <a:pt x="1524000" y="0"/>
                    </a:lnTo>
                    <a:cubicBezTo>
                      <a:pt x="1566037" y="0"/>
                      <a:pt x="1600200" y="34163"/>
                      <a:pt x="1600200" y="76200"/>
                    </a:cubicBezTo>
                    <a:lnTo>
                      <a:pt x="1600200" y="361950"/>
                    </a:lnTo>
                    <a:cubicBezTo>
                      <a:pt x="1600200" y="403987"/>
                      <a:pt x="1566037" y="438150"/>
                      <a:pt x="1524000" y="438150"/>
                    </a:cubicBezTo>
                    <a:lnTo>
                      <a:pt x="76200" y="438150"/>
                    </a:lnTo>
                    <a:cubicBezTo>
                      <a:pt x="34163" y="438150"/>
                      <a:pt x="0" y="403987"/>
                      <a:pt x="0" y="361950"/>
                    </a:cubicBezTo>
                    <a:close/>
                  </a:path>
                </a:pathLst>
              </a:custGeom>
              <a:solidFill>
                <a:srgbClr val="FEF5D9"/>
              </a:solidFill>
            </p:spPr>
          </p:sp>
        </p:grpSp>
        <p:sp>
          <p:nvSpPr>
            <p:cNvPr id="26" name="TextBox 26"/>
            <p:cNvSpPr txBox="1"/>
            <p:nvPr/>
          </p:nvSpPr>
          <p:spPr>
            <a:xfrm>
              <a:off x="746401" y="514018"/>
              <a:ext cx="1995598" cy="377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813" b="1">
                  <a:solidFill>
                    <a:srgbClr val="8A64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UNLOCK 02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41724" y="1304925"/>
              <a:ext cx="5400995" cy="476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b="1">
                  <a:solidFill>
                    <a:srgbClr val="042029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Access to Water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41724" y="1895475"/>
              <a:ext cx="5400995" cy="16727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520"/>
                </a:lnSpc>
              </a:pPr>
              <a:r>
                <a:rPr lang="en-US" sz="1800">
                  <a:solidFill>
                    <a:srgbClr val="506870"/>
                  </a:solidFill>
                  <a:latin typeface="Arimo"/>
                  <a:ea typeface="Arimo"/>
                  <a:cs typeface="Arimo"/>
                  <a:sym typeface="Arimo"/>
                </a:rPr>
                <a:t>Direct public and donor support toward water source development (shallow wells, hydrology testing, drilling) rather than subsidizing pumps.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>
            <a:off x="3445151" y="3392477"/>
            <a:ext cx="5698849" cy="0"/>
          </a:xfrm>
          <a:prstGeom prst="line">
            <a:avLst/>
          </a:prstGeom>
          <a:ln w="38100" cap="flat">
            <a:solidFill>
              <a:srgbClr val="B3D9E2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30" name="AutoShape 30"/>
          <p:cNvSpPr/>
          <p:nvPr/>
        </p:nvSpPr>
        <p:spPr>
          <a:xfrm>
            <a:off x="9144000" y="3392477"/>
            <a:ext cx="5698849" cy="0"/>
          </a:xfrm>
          <a:prstGeom prst="line">
            <a:avLst/>
          </a:prstGeom>
          <a:ln w="38100" cap="flat">
            <a:solidFill>
              <a:srgbClr val="B3D9E2"/>
            </a:solidFill>
            <a:prstDash val="sysDash"/>
            <a:headEnd type="none" w="sm" len="sm"/>
            <a:tailEnd type="none" w="sm" len="sm"/>
          </a:ln>
        </p:spPr>
      </p:sp>
      <p:grpSp>
        <p:nvGrpSpPr>
          <p:cNvPr id="31" name="Group 31"/>
          <p:cNvGrpSpPr/>
          <p:nvPr/>
        </p:nvGrpSpPr>
        <p:grpSpPr>
          <a:xfrm>
            <a:off x="8956654" y="3205131"/>
            <a:ext cx="374692" cy="374692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3D9E2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71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3229909" y="3205131"/>
            <a:ext cx="374692" cy="374692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3D9E2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71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683399" y="3205131"/>
            <a:ext cx="374692" cy="374692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3D9E2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71"/>
                </a:lnSpc>
              </a:pPr>
              <a:endParaRPr/>
            </a:p>
          </p:txBody>
        </p:sp>
      </p:grpSp>
      <p:sp>
        <p:nvSpPr>
          <p:cNvPr id="40" name="AutoShape 40"/>
          <p:cNvSpPr/>
          <p:nvPr/>
        </p:nvSpPr>
        <p:spPr>
          <a:xfrm flipH="1" flipV="1">
            <a:off x="7710727" y="236912"/>
            <a:ext cx="0" cy="667365"/>
          </a:xfrm>
          <a:prstGeom prst="line">
            <a:avLst/>
          </a:prstGeom>
          <a:ln w="38100" cap="flat">
            <a:solidFill>
              <a:srgbClr val="B3D9E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1" name="TextBox 41"/>
          <p:cNvSpPr txBox="1"/>
          <p:nvPr/>
        </p:nvSpPr>
        <p:spPr>
          <a:xfrm>
            <a:off x="8084073" y="227727"/>
            <a:ext cx="7489032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500"/>
              </a:lnSpc>
            </a:pPr>
            <a:r>
              <a:rPr lang="en-US" sz="3750" b="1">
                <a:solidFill>
                  <a:srgbClr val="042029"/>
                </a:solidFill>
                <a:latin typeface="Arimo Bold"/>
                <a:ea typeface="Arimo Bold"/>
                <a:cs typeface="Arimo Bold"/>
                <a:sym typeface="Arimo Bold"/>
              </a:rPr>
              <a:t>What the Sector Needs to Unlock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676795" y="384824"/>
            <a:ext cx="4622487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399" b="1">
                <a:solidFill>
                  <a:srgbClr val="00627B"/>
                </a:solidFill>
                <a:latin typeface="Arimo Bold"/>
                <a:ea typeface="Arimo Bold"/>
                <a:cs typeface="Arimo Bold"/>
                <a:sym typeface="Arimo Bold"/>
              </a:rPr>
              <a:t>SECTOR RECOMMENDATIONS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-1" y="8804091"/>
            <a:ext cx="18288001" cy="4603142"/>
            <a:chOff x="0" y="0"/>
            <a:chExt cx="25064043" cy="5965749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25064043" cy="5814519"/>
              <a:chOff x="0" y="0"/>
              <a:chExt cx="4950922" cy="1148547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4950922" cy="1148547"/>
              </a:xfrm>
              <a:custGeom>
                <a:avLst/>
                <a:gdLst/>
                <a:ahLst/>
                <a:cxnLst/>
                <a:rect l="l" t="t" r="r" b="b"/>
                <a:pathLst>
                  <a:path w="4950922" h="1148547">
                    <a:moveTo>
                      <a:pt x="0" y="0"/>
                    </a:moveTo>
                    <a:lnTo>
                      <a:pt x="4950922" y="0"/>
                    </a:lnTo>
                    <a:lnTo>
                      <a:pt x="4950922" y="1148547"/>
                    </a:lnTo>
                    <a:lnTo>
                      <a:pt x="0" y="1148547"/>
                    </a:lnTo>
                    <a:close/>
                  </a:path>
                </a:pathLst>
              </a:custGeom>
              <a:solidFill>
                <a:srgbClr val="F5B000"/>
              </a:solidFill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19050"/>
                <a:ext cx="4950922" cy="11675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0" y="151230"/>
              <a:ext cx="25064043" cy="5814519"/>
              <a:chOff x="0" y="0"/>
              <a:chExt cx="4950922" cy="1148547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4950922" cy="1148547"/>
              </a:xfrm>
              <a:custGeom>
                <a:avLst/>
                <a:gdLst/>
                <a:ahLst/>
                <a:cxnLst/>
                <a:rect l="l" t="t" r="r" b="b"/>
                <a:pathLst>
                  <a:path w="4950922" h="1148547">
                    <a:moveTo>
                      <a:pt x="0" y="0"/>
                    </a:moveTo>
                    <a:lnTo>
                      <a:pt x="4950922" y="0"/>
                    </a:lnTo>
                    <a:lnTo>
                      <a:pt x="4950922" y="1148547"/>
                    </a:lnTo>
                    <a:lnTo>
                      <a:pt x="0" y="1148547"/>
                    </a:lnTo>
                    <a:close/>
                  </a:path>
                </a:pathLst>
              </a:custGeom>
              <a:solidFill>
                <a:srgbClr val="00627B"/>
              </a:solidFill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0" y="-19050"/>
                <a:ext cx="4950922" cy="11675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19156" y="1177376"/>
            <a:ext cx="7636905" cy="763690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D607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2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506200" y="6810812"/>
            <a:ext cx="3190970" cy="896949"/>
            <a:chOff x="-264304" y="-19050"/>
            <a:chExt cx="4254627" cy="1195932"/>
          </a:xfrm>
        </p:grpSpPr>
        <p:sp>
          <p:nvSpPr>
            <p:cNvPr id="6" name="Freeform 6"/>
            <p:cNvSpPr/>
            <p:nvPr/>
          </p:nvSpPr>
          <p:spPr>
            <a:xfrm>
              <a:off x="-264304" y="954234"/>
              <a:ext cx="345189" cy="222648"/>
            </a:xfrm>
            <a:custGeom>
              <a:avLst/>
              <a:gdLst/>
              <a:ahLst/>
              <a:cxnLst/>
              <a:rect l="l" t="t" r="r" b="b"/>
              <a:pathLst>
                <a:path w="345190" h="222648">
                  <a:moveTo>
                    <a:pt x="0" y="0"/>
                  </a:moveTo>
                  <a:lnTo>
                    <a:pt x="345190" y="0"/>
                  </a:lnTo>
                  <a:lnTo>
                    <a:pt x="345190" y="222647"/>
                  </a:lnTo>
                  <a:lnTo>
                    <a:pt x="0" y="2226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243696" y="831847"/>
              <a:ext cx="3746627" cy="3419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024"/>
                </a:lnSpc>
                <a:spcBef>
                  <a:spcPct val="0"/>
                </a:spcBef>
              </a:pPr>
              <a:r>
                <a:rPr lang="en-US" u="sng" dirty="0">
                  <a:solidFill>
                    <a:schemeClr val="bg1"/>
                  </a:solidFill>
                  <a:latin typeface="Arimo"/>
                  <a:ea typeface="Arimo"/>
                  <a:cs typeface="Arimo"/>
                  <a:sym typeface="Arimo"/>
                  <a:hlinkClick r:id="rId3" tooltip="mailto:sandra@resiliencebv.com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sandra@resiliencebv.com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372405" y="486320"/>
              <a:ext cx="290264" cy="290264"/>
            </a:xfrm>
            <a:custGeom>
              <a:avLst/>
              <a:gdLst/>
              <a:ahLst/>
              <a:cxnLst/>
              <a:rect l="l" t="t" r="r" b="b"/>
              <a:pathLst>
                <a:path w="290264" h="290264">
                  <a:moveTo>
                    <a:pt x="0" y="0"/>
                  </a:moveTo>
                  <a:lnTo>
                    <a:pt x="290264" y="0"/>
                  </a:lnTo>
                  <a:lnTo>
                    <a:pt x="290264" y="290264"/>
                  </a:lnTo>
                  <a:lnTo>
                    <a:pt x="0" y="2902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923547" y="427246"/>
              <a:ext cx="2266550" cy="3419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024"/>
                </a:lnSpc>
                <a:spcBef>
                  <a:spcPct val="0"/>
                </a:spcBef>
              </a:pPr>
              <a:r>
                <a:rPr lang="en-US" sz="1687" dirty="0">
                  <a:solidFill>
                    <a:srgbClr val="E0F0F4"/>
                  </a:solidFill>
                  <a:latin typeface="Arimo"/>
                  <a:ea typeface="Arimo"/>
                  <a:cs typeface="Arimo"/>
                  <a:sym typeface="Arimo"/>
                </a:rPr>
                <a:t>+</a:t>
              </a:r>
              <a:r>
                <a:rPr lang="en-US" dirty="0">
                  <a:solidFill>
                    <a:schemeClr val="bg1"/>
                  </a:solidFill>
                  <a:latin typeface="Arimo"/>
                  <a:ea typeface="Arimo"/>
                  <a:cs typeface="Arimo"/>
                  <a:sym typeface="Arimo"/>
                </a:rPr>
                <a:t>256749629925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07087" y="-19050"/>
              <a:ext cx="1755558" cy="349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24"/>
                </a:lnSpc>
                <a:spcBef>
                  <a:spcPct val="0"/>
                </a:spcBef>
              </a:pPr>
              <a:r>
                <a:rPr lang="en-US" b="1" dirty="0">
                  <a:solidFill>
                    <a:schemeClr val="bg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Sandra Bos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76470" y="1177376"/>
            <a:ext cx="7693351" cy="7636905"/>
            <a:chOff x="0" y="0"/>
            <a:chExt cx="10257801" cy="10182540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0182540" cy="10182540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1D6079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19050"/>
                <a:ext cx="812800" cy="8318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0" y="0"/>
              <a:ext cx="10257801" cy="10182540"/>
            </a:xfrm>
            <a:custGeom>
              <a:avLst/>
              <a:gdLst/>
              <a:ahLst/>
              <a:cxnLst/>
              <a:rect l="l" t="t" r="r" b="b"/>
              <a:pathLst>
                <a:path w="10257801" h="10182540">
                  <a:moveTo>
                    <a:pt x="0" y="0"/>
                  </a:moveTo>
                  <a:lnTo>
                    <a:pt x="10257801" y="0"/>
                  </a:lnTo>
                  <a:lnTo>
                    <a:pt x="10257801" y="10182540"/>
                  </a:lnTo>
                  <a:lnTo>
                    <a:pt x="0" y="10182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9637" r="-29354"/>
              </a:stretch>
            </a:blipFill>
          </p:spPr>
        </p:sp>
        <p:grpSp>
          <p:nvGrpSpPr>
            <p:cNvPr id="16" name="Group 16"/>
            <p:cNvGrpSpPr/>
            <p:nvPr/>
          </p:nvGrpSpPr>
          <p:grpSpPr>
            <a:xfrm>
              <a:off x="0" y="0"/>
              <a:ext cx="10257801" cy="10182540"/>
              <a:chOff x="0" y="0"/>
              <a:chExt cx="2026232" cy="201136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026232" cy="2011366"/>
              </a:xfrm>
              <a:custGeom>
                <a:avLst/>
                <a:gdLst/>
                <a:ahLst/>
                <a:cxnLst/>
                <a:rect l="l" t="t" r="r" b="b"/>
                <a:pathLst>
                  <a:path w="2026232" h="2011366">
                    <a:moveTo>
                      <a:pt x="0" y="0"/>
                    </a:moveTo>
                    <a:lnTo>
                      <a:pt x="2026232" y="0"/>
                    </a:lnTo>
                    <a:lnTo>
                      <a:pt x="2026232" y="2011366"/>
                    </a:lnTo>
                    <a:lnTo>
                      <a:pt x="0" y="2011366"/>
                    </a:lnTo>
                    <a:close/>
                  </a:path>
                </a:pathLst>
              </a:custGeom>
              <a:solidFill>
                <a:srgbClr val="00627B">
                  <a:alpha val="12941"/>
                </a:srgbClr>
              </a:solidFill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19050"/>
                <a:ext cx="2026232" cy="203041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24"/>
                  </a:lnSpc>
                </a:pPr>
                <a:endParaRPr/>
              </a:p>
            </p:txBody>
          </p:sp>
        </p:grpSp>
      </p:grpSp>
      <p:sp>
        <p:nvSpPr>
          <p:cNvPr id="19" name="TextBox 19"/>
          <p:cNvSpPr txBox="1"/>
          <p:nvPr/>
        </p:nvSpPr>
        <p:spPr>
          <a:xfrm>
            <a:off x="9950286" y="1687134"/>
            <a:ext cx="3242792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1">
                <a:solidFill>
                  <a:srgbClr val="F5B000"/>
                </a:solidFill>
                <a:latin typeface="Arimo Bold"/>
                <a:ea typeface="Arimo Bold"/>
                <a:cs typeface="Arimo Bold"/>
                <a:sym typeface="Arimo Bold"/>
              </a:rPr>
              <a:t>KEY TAKEAWAY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224570" y="6244941"/>
            <a:ext cx="1999957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F5B000"/>
                </a:solidFill>
                <a:latin typeface="Arimo Bold"/>
                <a:ea typeface="Arimo Bold"/>
                <a:cs typeface="Arimo Bold"/>
                <a:sym typeface="Arimo Bold"/>
              </a:rPr>
              <a:t>Thank You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950286" y="2189608"/>
            <a:ext cx="6485584" cy="2914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8"/>
              </a:lnSpc>
            </a:pPr>
            <a:r>
              <a:rPr lang="en-US" sz="30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By combining permanent water distribution infrastructure, direct-sourced modular hardware, and lean distribution, SPIS can become affordable and financially self-sustaining.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950286" y="5397721"/>
            <a:ext cx="6485584" cy="561470"/>
            <a:chOff x="0" y="0"/>
            <a:chExt cx="8647445" cy="748627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8647445" cy="748627"/>
              <a:chOff x="0" y="0"/>
              <a:chExt cx="8647445" cy="748627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647445" cy="748627"/>
              </a:xfrm>
              <a:custGeom>
                <a:avLst/>
                <a:gdLst/>
                <a:ahLst/>
                <a:cxnLst/>
                <a:rect l="l" t="t" r="r" b="b"/>
                <a:pathLst>
                  <a:path w="8647445" h="748627">
                    <a:moveTo>
                      <a:pt x="0" y="138231"/>
                    </a:moveTo>
                    <a:cubicBezTo>
                      <a:pt x="0" y="61856"/>
                      <a:pt x="102516" y="0"/>
                      <a:pt x="229095" y="0"/>
                    </a:cubicBezTo>
                    <a:lnTo>
                      <a:pt x="8418350" y="0"/>
                    </a:lnTo>
                    <a:cubicBezTo>
                      <a:pt x="8544930" y="0"/>
                      <a:pt x="8647445" y="61856"/>
                      <a:pt x="8647445" y="138231"/>
                    </a:cubicBezTo>
                    <a:lnTo>
                      <a:pt x="8647445" y="610396"/>
                    </a:lnTo>
                    <a:cubicBezTo>
                      <a:pt x="8647445" y="686771"/>
                      <a:pt x="8544930" y="748627"/>
                      <a:pt x="8418350" y="748627"/>
                    </a:cubicBezTo>
                    <a:lnTo>
                      <a:pt x="229095" y="748627"/>
                    </a:lnTo>
                    <a:cubicBezTo>
                      <a:pt x="102516" y="748627"/>
                      <a:pt x="0" y="686771"/>
                      <a:pt x="0" y="610396"/>
                    </a:cubicBezTo>
                    <a:close/>
                  </a:path>
                </a:pathLst>
              </a:custGeom>
              <a:solidFill>
                <a:srgbClr val="1D6079"/>
              </a:solidFill>
              <a:ln w="19050" cap="sq">
                <a:solidFill>
                  <a:srgbClr val="F5B000"/>
                </a:solidFill>
                <a:prstDash val="solid"/>
                <a:miter/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535457" y="161611"/>
              <a:ext cx="7576530" cy="4158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30"/>
                </a:lnSpc>
              </a:pPr>
              <a:r>
                <a:rPr lang="en-US" sz="2025" b="1">
                  <a:solidFill>
                    <a:srgbClr val="F5B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Remaining Sector Challenge: </a:t>
              </a:r>
              <a:r>
                <a:rPr lang="en-US" sz="2025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Access to Water 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550635" y="8063070"/>
            <a:ext cx="5284885" cy="438715"/>
            <a:chOff x="0" y="0"/>
            <a:chExt cx="7046513" cy="584953"/>
          </a:xfrm>
        </p:grpSpPr>
        <p:grpSp>
          <p:nvGrpSpPr>
            <p:cNvPr id="27" name="Group 27"/>
            <p:cNvGrpSpPr/>
            <p:nvPr/>
          </p:nvGrpSpPr>
          <p:grpSpPr>
            <a:xfrm>
              <a:off x="499909" y="0"/>
              <a:ext cx="6546604" cy="584953"/>
              <a:chOff x="0" y="0"/>
              <a:chExt cx="1317083" cy="117684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317083" cy="117684"/>
              </a:xfrm>
              <a:custGeom>
                <a:avLst/>
                <a:gdLst/>
                <a:ahLst/>
                <a:cxnLst/>
                <a:rect l="l" t="t" r="r" b="b"/>
                <a:pathLst>
                  <a:path w="1317083" h="117684">
                    <a:moveTo>
                      <a:pt x="58842" y="0"/>
                    </a:moveTo>
                    <a:lnTo>
                      <a:pt x="1258241" y="0"/>
                    </a:lnTo>
                    <a:cubicBezTo>
                      <a:pt x="1290739" y="0"/>
                      <a:pt x="1317083" y="26345"/>
                      <a:pt x="1317083" y="58842"/>
                    </a:cubicBezTo>
                    <a:lnTo>
                      <a:pt x="1317083" y="58842"/>
                    </a:lnTo>
                    <a:cubicBezTo>
                      <a:pt x="1317083" y="74448"/>
                      <a:pt x="1310884" y="89415"/>
                      <a:pt x="1299849" y="100450"/>
                    </a:cubicBezTo>
                    <a:cubicBezTo>
                      <a:pt x="1288814" y="111485"/>
                      <a:pt x="1273847" y="117684"/>
                      <a:pt x="1258241" y="117684"/>
                    </a:cubicBezTo>
                    <a:lnTo>
                      <a:pt x="58842" y="117684"/>
                    </a:lnTo>
                    <a:cubicBezTo>
                      <a:pt x="43236" y="117684"/>
                      <a:pt x="28270" y="111485"/>
                      <a:pt x="17234" y="100450"/>
                    </a:cubicBezTo>
                    <a:cubicBezTo>
                      <a:pt x="6199" y="89415"/>
                      <a:pt x="0" y="74448"/>
                      <a:pt x="0" y="58842"/>
                    </a:cubicBezTo>
                    <a:lnTo>
                      <a:pt x="0" y="58842"/>
                    </a:lnTo>
                    <a:cubicBezTo>
                      <a:pt x="0" y="43236"/>
                      <a:pt x="6199" y="28270"/>
                      <a:pt x="17234" y="17234"/>
                    </a:cubicBezTo>
                    <a:cubicBezTo>
                      <a:pt x="28270" y="6199"/>
                      <a:pt x="43236" y="0"/>
                      <a:pt x="58842" y="0"/>
                    </a:cubicBezTo>
                    <a:close/>
                  </a:path>
                </a:pathLst>
              </a:custGeom>
              <a:solidFill>
                <a:srgbClr val="1D6079"/>
              </a:solidFill>
              <a:ln w="19050" cap="rnd">
                <a:solidFill>
                  <a:srgbClr val="B3D9E2"/>
                </a:solidFill>
                <a:prstDash val="solid"/>
                <a:round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19050"/>
                <a:ext cx="1317083" cy="136734"/>
              </a:xfrm>
              <a:prstGeom prst="rect">
                <a:avLst/>
              </a:prstGeom>
            </p:spPr>
            <p:txBody>
              <a:bodyPr lIns="49208" tIns="49208" rIns="49208" bIns="49208" rtlCol="0" anchor="ctr"/>
              <a:lstStyle/>
              <a:p>
                <a:pPr algn="ctr">
                  <a:lnSpc>
                    <a:spcPts val="2025"/>
                  </a:lnSpc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0" y="0"/>
              <a:ext cx="3822567" cy="584953"/>
              <a:chOff x="0" y="0"/>
              <a:chExt cx="769046" cy="117684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769046" cy="117684"/>
              </a:xfrm>
              <a:custGeom>
                <a:avLst/>
                <a:gdLst/>
                <a:ahLst/>
                <a:cxnLst/>
                <a:rect l="l" t="t" r="r" b="b"/>
                <a:pathLst>
                  <a:path w="769046" h="117684">
                    <a:moveTo>
                      <a:pt x="58842" y="0"/>
                    </a:moveTo>
                    <a:lnTo>
                      <a:pt x="710204" y="0"/>
                    </a:lnTo>
                    <a:cubicBezTo>
                      <a:pt x="725810" y="0"/>
                      <a:pt x="740776" y="6199"/>
                      <a:pt x="751811" y="17234"/>
                    </a:cubicBezTo>
                    <a:cubicBezTo>
                      <a:pt x="762846" y="28270"/>
                      <a:pt x="769046" y="43236"/>
                      <a:pt x="769046" y="58842"/>
                    </a:cubicBezTo>
                    <a:lnTo>
                      <a:pt x="769046" y="58842"/>
                    </a:lnTo>
                    <a:cubicBezTo>
                      <a:pt x="769046" y="91340"/>
                      <a:pt x="742701" y="117684"/>
                      <a:pt x="710204" y="117684"/>
                    </a:cubicBezTo>
                    <a:lnTo>
                      <a:pt x="58842" y="117684"/>
                    </a:lnTo>
                    <a:cubicBezTo>
                      <a:pt x="43236" y="117684"/>
                      <a:pt x="28270" y="111485"/>
                      <a:pt x="17234" y="100450"/>
                    </a:cubicBezTo>
                    <a:cubicBezTo>
                      <a:pt x="6199" y="89415"/>
                      <a:pt x="0" y="74448"/>
                      <a:pt x="0" y="58842"/>
                    </a:cubicBezTo>
                    <a:lnTo>
                      <a:pt x="0" y="58842"/>
                    </a:lnTo>
                    <a:cubicBezTo>
                      <a:pt x="0" y="43236"/>
                      <a:pt x="6199" y="28270"/>
                      <a:pt x="17234" y="17234"/>
                    </a:cubicBezTo>
                    <a:cubicBezTo>
                      <a:pt x="28270" y="6199"/>
                      <a:pt x="43236" y="0"/>
                      <a:pt x="58842" y="0"/>
                    </a:cubicBezTo>
                    <a:close/>
                  </a:path>
                </a:pathLst>
              </a:custGeom>
              <a:solidFill>
                <a:srgbClr val="D0DFE3"/>
              </a:solidFill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0" y="-19050"/>
                <a:ext cx="769046" cy="136734"/>
              </a:xfrm>
              <a:prstGeom prst="rect">
                <a:avLst/>
              </a:prstGeom>
            </p:spPr>
            <p:txBody>
              <a:bodyPr lIns="49208" tIns="49208" rIns="49208" bIns="49208" rtlCol="0" anchor="ctr"/>
              <a:lstStyle/>
              <a:p>
                <a:pPr algn="ctr">
                  <a:lnSpc>
                    <a:spcPts val="2025"/>
                  </a:lnSpc>
                </a:pPr>
                <a:endParaRPr/>
              </a:p>
            </p:txBody>
          </p:sp>
        </p:grpSp>
        <p:sp>
          <p:nvSpPr>
            <p:cNvPr id="33" name="AutoShape 33"/>
            <p:cNvSpPr/>
            <p:nvPr/>
          </p:nvSpPr>
          <p:spPr>
            <a:xfrm flipV="1">
              <a:off x="2510712" y="118692"/>
              <a:ext cx="0" cy="369500"/>
            </a:xfrm>
            <a:prstGeom prst="line">
              <a:avLst/>
            </a:prstGeom>
            <a:ln w="25400" cap="flat">
              <a:solidFill>
                <a:srgbClr val="1D607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4" name="AutoShape 34"/>
            <p:cNvSpPr/>
            <p:nvPr/>
          </p:nvSpPr>
          <p:spPr>
            <a:xfrm flipV="1">
              <a:off x="1233870" y="118692"/>
              <a:ext cx="0" cy="369500"/>
            </a:xfrm>
            <a:prstGeom prst="line">
              <a:avLst/>
            </a:prstGeom>
            <a:ln w="25400" cap="flat">
              <a:solidFill>
                <a:srgbClr val="1D6079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5" name="Freeform 35"/>
            <p:cNvSpPr/>
            <p:nvPr/>
          </p:nvSpPr>
          <p:spPr>
            <a:xfrm>
              <a:off x="2959606" y="118692"/>
              <a:ext cx="363052" cy="363052"/>
            </a:xfrm>
            <a:custGeom>
              <a:avLst/>
              <a:gdLst/>
              <a:ahLst/>
              <a:cxnLst/>
              <a:rect l="l" t="t" r="r" b="b"/>
              <a:pathLst>
                <a:path w="363052" h="363052">
                  <a:moveTo>
                    <a:pt x="0" y="0"/>
                  </a:moveTo>
                  <a:lnTo>
                    <a:pt x="363052" y="0"/>
                  </a:lnTo>
                  <a:lnTo>
                    <a:pt x="363052" y="363052"/>
                  </a:lnTo>
                  <a:lnTo>
                    <a:pt x="0" y="363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>
              <a:off x="499909" y="136984"/>
              <a:ext cx="363724" cy="363724"/>
            </a:xfrm>
            <a:custGeom>
              <a:avLst/>
              <a:gdLst/>
              <a:ahLst/>
              <a:cxnLst/>
              <a:rect l="l" t="t" r="r" b="b"/>
              <a:pathLst>
                <a:path w="363724" h="363724">
                  <a:moveTo>
                    <a:pt x="0" y="0"/>
                  </a:moveTo>
                  <a:lnTo>
                    <a:pt x="363724" y="0"/>
                  </a:lnTo>
                  <a:lnTo>
                    <a:pt x="363724" y="363725"/>
                  </a:lnTo>
                  <a:lnTo>
                    <a:pt x="0" y="363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>
              <a:off x="1677369" y="170622"/>
              <a:ext cx="296448" cy="296448"/>
            </a:xfrm>
            <a:custGeom>
              <a:avLst/>
              <a:gdLst/>
              <a:ahLst/>
              <a:cxnLst/>
              <a:rect l="l" t="t" r="r" b="b"/>
              <a:pathLst>
                <a:path w="296448" h="296448">
                  <a:moveTo>
                    <a:pt x="0" y="0"/>
                  </a:moveTo>
                  <a:lnTo>
                    <a:pt x="296448" y="0"/>
                  </a:lnTo>
                  <a:lnTo>
                    <a:pt x="296448" y="296449"/>
                  </a:lnTo>
                  <a:lnTo>
                    <a:pt x="0" y="296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4222305" y="40310"/>
              <a:ext cx="2157137" cy="4414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85"/>
                </a:lnSpc>
              </a:pPr>
              <a:r>
                <a:rPr lang="en-US" sz="1989">
                  <a:solidFill>
                    <a:srgbClr val="FCFDFD"/>
                  </a:solidFill>
                  <a:latin typeface="Tahoma"/>
                  <a:ea typeface="Tahoma"/>
                  <a:cs typeface="Tahoma"/>
                  <a:sym typeface="Tahoma"/>
                </a:rPr>
                <a:t>@resilienciaug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573</Words>
  <Application>Microsoft Office PowerPoint</Application>
  <PresentationFormat>Custom</PresentationFormat>
  <Paragraphs>87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Calibri</vt:lpstr>
      <vt:lpstr>Arimo Bold</vt:lpstr>
      <vt:lpstr>Calibri (MS) Bold</vt:lpstr>
      <vt:lpstr>Arimo</vt:lpstr>
      <vt:lpstr>Tahoma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Sandra Resilience_PPT Oktober 2026 Fix</dc:title>
  <dc:creator>LENOVO</dc:creator>
  <cp:lastModifiedBy>sandra Bos</cp:lastModifiedBy>
  <cp:revision>1</cp:revision>
  <dcterms:created xsi:type="dcterms:W3CDTF">2006-08-16T00:00:00Z</dcterms:created>
  <dcterms:modified xsi:type="dcterms:W3CDTF">2026-10-05T05:04:53Z</dcterms:modified>
  <dc:identifier>DAHW2X0R5C8</dc:identifier>
</cp:coreProperties>
</file>